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12"/>
  </p:notesMasterIdLst>
  <p:handoutMasterIdLst>
    <p:handoutMasterId r:id="rId13"/>
  </p:handoutMasterIdLst>
  <p:sldIdLst>
    <p:sldId id="341" r:id="rId5"/>
    <p:sldId id="363" r:id="rId6"/>
    <p:sldId id="365" r:id="rId7"/>
    <p:sldId id="367" r:id="rId8"/>
    <p:sldId id="368" r:id="rId9"/>
    <p:sldId id="369" r:id="rId10"/>
    <p:sldId id="366" r:id="rId11"/>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1233" autoAdjust="0"/>
    <p:restoredTop sz="94679" autoAdjust="0"/>
  </p:normalViewPr>
  <p:slideViewPr>
    <p:cSldViewPr snapToGrid="0">
      <p:cViewPr varScale="1">
        <p:scale>
          <a:sx n="67" d="100"/>
          <a:sy n="67" d="100"/>
        </p:scale>
        <p:origin x="788" y="60"/>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handoutMaster" Target="handoutMasters/handoutMaster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viewProps" Target="viewProps.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3</a:t>
            </a:fld>
            <a:endParaRPr lang="en-GB" altLang="en-US"/>
          </a:p>
        </p:txBody>
      </p:sp>
    </p:spTree>
    <p:extLst>
      <p:ext uri="{BB962C8B-B14F-4D97-AF65-F5344CB8AC3E}">
        <p14:creationId xmlns:p14="http://schemas.microsoft.com/office/powerpoint/2010/main" val="94533312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6F4486D-23CF-79EB-46EB-BBE5F590EA8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D123E63F-196A-E3EC-60CA-5B76AA91D2C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4228253-9C88-5092-314A-F32348C48CA7}"/>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6F83D6F1-6FC4-0138-F496-E9227DA69E6C}"/>
              </a:ext>
            </a:extLst>
          </p:cNvPr>
          <p:cNvSpPr>
            <a:spLocks noGrp="1"/>
          </p:cNvSpPr>
          <p:nvPr>
            <p:ph type="sldNum" sz="quarter" idx="5"/>
          </p:nvPr>
        </p:nvSpPr>
        <p:spPr/>
        <p:txBody>
          <a:bodyPr/>
          <a:lstStyle/>
          <a:p>
            <a:pPr>
              <a:defRPr/>
            </a:pPr>
            <a:fld id="{ECB452CC-48C9-4997-9257-C682E2A70ECE}" type="slidenum">
              <a:rPr lang="en-GB" altLang="en-US" smtClean="0"/>
              <a:pPr>
                <a:defRPr/>
              </a:pPr>
              <a:t>4</a:t>
            </a:fld>
            <a:endParaRPr lang="en-GB" altLang="en-US"/>
          </a:p>
        </p:txBody>
      </p:sp>
    </p:spTree>
    <p:extLst>
      <p:ext uri="{BB962C8B-B14F-4D97-AF65-F5344CB8AC3E}">
        <p14:creationId xmlns:p14="http://schemas.microsoft.com/office/powerpoint/2010/main" val="65260966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C326C67-1F05-EB63-55B9-4734D1094D7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3F4A3149-8AC4-25B1-AA21-C0328BA73D17}"/>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C7A9655-14E6-6AE4-778E-0795983E3016}"/>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B7DAC2D6-57C4-5F23-BDB4-3229D9D0A9F5}"/>
              </a:ext>
            </a:extLst>
          </p:cNvPr>
          <p:cNvSpPr>
            <a:spLocks noGrp="1"/>
          </p:cNvSpPr>
          <p:nvPr>
            <p:ph type="sldNum" sz="quarter" idx="5"/>
          </p:nvPr>
        </p:nvSpPr>
        <p:spPr/>
        <p:txBody>
          <a:bodyPr/>
          <a:lstStyle/>
          <a:p>
            <a:pPr>
              <a:defRPr/>
            </a:pPr>
            <a:fld id="{ECB452CC-48C9-4997-9257-C682E2A70ECE}" type="slidenum">
              <a:rPr lang="en-GB" altLang="en-US" smtClean="0"/>
              <a:pPr>
                <a:defRPr/>
              </a:pPr>
              <a:t>5</a:t>
            </a:fld>
            <a:endParaRPr lang="en-GB" altLang="en-US"/>
          </a:p>
        </p:txBody>
      </p:sp>
    </p:spTree>
    <p:extLst>
      <p:ext uri="{BB962C8B-B14F-4D97-AF65-F5344CB8AC3E}">
        <p14:creationId xmlns:p14="http://schemas.microsoft.com/office/powerpoint/2010/main" val="61273294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EEB3C40-C028-E842-615A-756D985704C5}"/>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4D1F045F-C568-198D-EBE3-0BDCA83413D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890B189D-B2A0-9D79-A2B4-40D92098FCC4}"/>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6388C756-E768-0BBF-1B59-44B472E12A1B}"/>
              </a:ext>
            </a:extLst>
          </p:cNvPr>
          <p:cNvSpPr>
            <a:spLocks noGrp="1"/>
          </p:cNvSpPr>
          <p:nvPr>
            <p:ph type="sldNum" sz="quarter" idx="5"/>
          </p:nvPr>
        </p:nvSpPr>
        <p:spPr/>
        <p:txBody>
          <a:bodyPr/>
          <a:lstStyle/>
          <a:p>
            <a:pPr>
              <a:defRPr/>
            </a:pPr>
            <a:fld id="{ECB452CC-48C9-4997-9257-C682E2A70ECE}" type="slidenum">
              <a:rPr lang="en-GB" altLang="en-US" smtClean="0"/>
              <a:pPr>
                <a:defRPr/>
              </a:pPr>
              <a:t>6</a:t>
            </a:fld>
            <a:endParaRPr lang="en-GB" altLang="en-US"/>
          </a:p>
        </p:txBody>
      </p:sp>
    </p:spTree>
    <p:extLst>
      <p:ext uri="{BB962C8B-B14F-4D97-AF65-F5344CB8AC3E}">
        <p14:creationId xmlns:p14="http://schemas.microsoft.com/office/powerpoint/2010/main" val="355289321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560387"/>
            <a:ext cx="10515600" cy="1130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2023</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1" name="Text Box 14">
            <a:extLst>
              <a:ext uri="{FF2B5EF4-FFF2-40B4-BE49-F238E27FC236}">
                <a16:creationId xmlns:a16="http://schemas.microsoft.com/office/drawing/2014/main" id="{AA2802BD-1B72-4AD1-8184-0FD099607084}"/>
              </a:ext>
            </a:extLst>
          </p:cNvPr>
          <p:cNvSpPr txBox="1">
            <a:spLocks noChangeArrowheads="1"/>
          </p:cNvSpPr>
          <p:nvPr userDrawn="1"/>
        </p:nvSpPr>
        <p:spPr bwMode="auto">
          <a:xfrm>
            <a:off x="133350" y="36513"/>
            <a:ext cx="3999379"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400" b="1" dirty="0">
                <a:latin typeface="Arial "/>
              </a:rPr>
              <a:t>3GPP TSG-WG2 Meeting #168	</a:t>
            </a:r>
          </a:p>
          <a:p>
            <a:pPr eaLnBrk="1" hangingPunct="1">
              <a:defRPr/>
            </a:pPr>
            <a:r>
              <a:rPr lang="en-GB" altLang="en-US" sz="1400" b="1" dirty="0">
                <a:latin typeface="Arial "/>
              </a:rPr>
              <a:t>Goteborg , SE, Apr 07 – 11, 2025</a:t>
            </a:r>
          </a:p>
          <a:p>
            <a:pPr eaLnBrk="1" hangingPunct="1">
              <a:defRPr/>
            </a:pPr>
            <a:endParaRPr lang="sv-SE" altLang="en-US" sz="1400" b="1" dirty="0">
              <a:latin typeface="Arial "/>
            </a:endParaRPr>
          </a:p>
        </p:txBody>
      </p:sp>
      <p:sp>
        <p:nvSpPr>
          <p:cNvPr id="13" name="Text Box 14">
            <a:extLst>
              <a:ext uri="{FF2B5EF4-FFF2-40B4-BE49-F238E27FC236}">
                <a16:creationId xmlns:a16="http://schemas.microsoft.com/office/drawing/2014/main" id="{AF4006C6-1A95-4284-A498-917EA49F0F95}"/>
              </a:ext>
            </a:extLst>
          </p:cNvPr>
          <p:cNvSpPr txBox="1">
            <a:spLocks noChangeArrowheads="1"/>
          </p:cNvSpPr>
          <p:nvPr userDrawn="1"/>
        </p:nvSpPr>
        <p:spPr bwMode="auto">
          <a:xfrm>
            <a:off x="9308757" y="133350"/>
            <a:ext cx="2045043"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400" b="1" dirty="0">
                <a:solidFill>
                  <a:srgbClr val="0000FF"/>
                </a:solidFill>
                <a:latin typeface="Arial "/>
              </a:rPr>
              <a:t>S2-2502869</a:t>
            </a: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2147888" y="1709738"/>
            <a:ext cx="7886700" cy="2852737"/>
          </a:xfrm>
        </p:spPr>
        <p:txBody>
          <a:bodyPr/>
          <a:lstStyle/>
          <a:p>
            <a:pPr eaLnBrk="1" hangingPunct="1"/>
            <a:r>
              <a:rPr lang="en-GB" altLang="en-US" dirty="0"/>
              <a:t>NTT DOCOMO's views on 6G study </a:t>
            </a:r>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p:txBody>
          <a:bodyPr/>
          <a:lstStyle/>
          <a:p>
            <a:r>
              <a:rPr lang="en-GB" altLang="en-US"/>
              <a:t>Outline</a:t>
            </a:r>
          </a:p>
        </p:txBody>
      </p:sp>
      <p:sp>
        <p:nvSpPr>
          <p:cNvPr id="6147" name="Content Placeholder 2">
            <a:extLst>
              <a:ext uri="{FF2B5EF4-FFF2-40B4-BE49-F238E27FC236}">
                <a16:creationId xmlns:a16="http://schemas.microsoft.com/office/drawing/2014/main" id="{33CFEE74-7B51-47B2-8BC9-945D38E983E7}"/>
              </a:ext>
            </a:extLst>
          </p:cNvPr>
          <p:cNvSpPr>
            <a:spLocks noGrp="1"/>
          </p:cNvSpPr>
          <p:nvPr>
            <p:ph idx="1"/>
          </p:nvPr>
        </p:nvSpPr>
        <p:spPr>
          <a:xfrm>
            <a:off x="347472" y="1825625"/>
            <a:ext cx="11548872" cy="4471988"/>
          </a:xfrm>
        </p:spPr>
        <p:txBody>
          <a:bodyPr/>
          <a:lstStyle/>
          <a:p>
            <a:r>
              <a:rPr lang="en-GB" sz="2000" dirty="0"/>
              <a:t>Based on the lessons learned from 5G, the design principles for the 6G System should aim at: </a:t>
            </a:r>
          </a:p>
          <a:p>
            <a:pPr lvl="1"/>
            <a:r>
              <a:rPr lang="en-GB" altLang="en-US" sz="1800" b="1" dirty="0"/>
              <a:t>Simplified architecture</a:t>
            </a:r>
            <a:r>
              <a:rPr lang="en-GB" altLang="en-US" sz="1800" dirty="0"/>
              <a:t>: Consolidate network functions (NFs), addressing 5G's excessive fragmentation (30+ NFs) to reduce complexity, costs, and failure risks.</a:t>
            </a:r>
          </a:p>
          <a:p>
            <a:pPr lvl="1"/>
            <a:r>
              <a:rPr lang="en-GB" sz="1800" b="1" dirty="0"/>
              <a:t>Streamlined deployments</a:t>
            </a:r>
            <a:r>
              <a:rPr lang="en-GB" sz="1800" dirty="0"/>
              <a:t>: Minimize standardized deployment options to avoid heterogeneous deployments paths and increased costs.</a:t>
            </a:r>
          </a:p>
          <a:p>
            <a:pPr lvl="1"/>
            <a:r>
              <a:rPr lang="en-GB" altLang="en-US" sz="1800" b="1" dirty="0"/>
              <a:t>Essential interworking</a:t>
            </a:r>
            <a:r>
              <a:rPr lang="en-GB" altLang="en-US" sz="1800" dirty="0"/>
              <a:t>: Include only strictly necessary features for 6G and legacy system migration.</a:t>
            </a:r>
          </a:p>
          <a:p>
            <a:pPr lvl="1"/>
            <a:r>
              <a:rPr lang="en-GB" sz="1800" b="1" dirty="0"/>
              <a:t>Reduced TCO</a:t>
            </a:r>
            <a:r>
              <a:rPr lang="en-GB" sz="1800" dirty="0"/>
              <a:t>: Identify solutions to reduce Total Cost of Ownership of the network.</a:t>
            </a:r>
            <a:endParaRPr lang="en-GB" altLang="en-US" sz="1800" dirty="0"/>
          </a:p>
          <a:p>
            <a:pPr lvl="1"/>
            <a:r>
              <a:rPr lang="en-GB" sz="1800" b="1" dirty="0"/>
              <a:t>Innovation enablement</a:t>
            </a:r>
            <a:r>
              <a:rPr lang="en-GB" sz="1800" dirty="0"/>
              <a:t>: Introduce features supporting novel value-added services, like AI, exposure services, and compute offloading, etc.</a:t>
            </a:r>
          </a:p>
          <a:p>
            <a:pPr lvl="1"/>
            <a:r>
              <a:rPr lang="en-GB" sz="1800" b="1" dirty="0"/>
              <a:t>Standardization for a Seamless 6G Future</a:t>
            </a:r>
            <a:r>
              <a:rPr lang="en-GB" sz="1800" dirty="0"/>
              <a:t>: To ensure seamless interoperability and prevent vendor lock-in, 6G systems must be built upon open and unified standards. This is particularly critical for the AI-native 6G core.</a:t>
            </a:r>
          </a:p>
          <a:p>
            <a:pPr lvl="1"/>
            <a:r>
              <a:rPr lang="en-GB" altLang="en-US" sz="1800" b="1" dirty="0"/>
              <a:t>Sustainability</a:t>
            </a:r>
            <a:r>
              <a:rPr lang="en-GB" altLang="en-US" sz="1800" dirty="0"/>
              <a:t>: Enable the mobile industry to achieve its sustainability goals and drastically reduce energy consumption and carbon footprint, aligning with broader industry trends</a:t>
            </a:r>
          </a:p>
          <a:p>
            <a:pPr lvl="1"/>
            <a:r>
              <a:rPr lang="en-GB" altLang="en-US" sz="1800" b="1" dirty="0"/>
              <a:t>Energy efficiency</a:t>
            </a:r>
            <a:r>
              <a:rPr lang="en-GB" altLang="en-US" sz="1800" dirty="0"/>
              <a:t>, </a:t>
            </a:r>
            <a:r>
              <a:rPr lang="en-GB" altLang="en-US" sz="1800" b="1" dirty="0"/>
              <a:t>robustness</a:t>
            </a:r>
            <a:r>
              <a:rPr lang="en-GB" altLang="en-US" sz="1800" dirty="0"/>
              <a:t>, and </a:t>
            </a:r>
            <a:r>
              <a:rPr lang="en-GB" altLang="en-US" sz="1800" b="1" dirty="0"/>
              <a:t>resilience</a:t>
            </a:r>
            <a:r>
              <a:rPr lang="en-GB" altLang="en-US" sz="1800" dirty="0"/>
              <a:t> are fundamental requirements integrated into every aspect of 6G architecture design and system procedures throughout the study.</a:t>
            </a:r>
          </a:p>
          <a:p>
            <a:pPr lvl="1"/>
            <a:endParaRPr lang="en-GB" altLang="en-US" sz="1800" dirty="0"/>
          </a:p>
          <a:p>
            <a:pPr lvl="1"/>
            <a:endParaRPr lang="en-GB" altLang="en-US" sz="1800" dirty="0"/>
          </a:p>
          <a:p>
            <a:pPr lvl="1"/>
            <a:endParaRPr lang="en-US" altLang="en-US" sz="1800" dirty="0"/>
          </a:p>
        </p:txBody>
      </p:sp>
      <p:sp>
        <p:nvSpPr>
          <p:cNvPr id="4" name="TextBox 3">
            <a:extLst>
              <a:ext uri="{FF2B5EF4-FFF2-40B4-BE49-F238E27FC236}">
                <a16:creationId xmlns:a16="http://schemas.microsoft.com/office/drawing/2014/main" id="{BE2FCC86-DC65-FA42-A386-C15E623161B2}"/>
              </a:ext>
            </a:extLst>
          </p:cNvPr>
          <p:cNvSpPr txBox="1"/>
          <p:nvPr/>
        </p:nvSpPr>
        <p:spPr>
          <a:xfrm>
            <a:off x="195072" y="6128336"/>
            <a:ext cx="10469789" cy="338554"/>
          </a:xfrm>
          <a:prstGeom prst="rect">
            <a:avLst/>
          </a:prstGeom>
          <a:noFill/>
        </p:spPr>
        <p:txBody>
          <a:bodyPr wrap="none" rtlCol="0">
            <a:spAutoFit/>
          </a:bodyPr>
          <a:lstStyle/>
          <a:p>
            <a:r>
              <a:rPr lang="en-GB" sz="1600" b="1" dirty="0"/>
              <a:t>NOTE</a:t>
            </a:r>
            <a:r>
              <a:rPr lang="en-GB" sz="1600" dirty="0"/>
              <a:t>: The architecture requirements presented in the subsequent slides do not reflect a specific order of priority.</a:t>
            </a:r>
            <a:endParaRPr lang="en-DE" sz="1600" dirty="0"/>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p:txBody>
          <a:bodyPr/>
          <a:lstStyle/>
          <a:p>
            <a:r>
              <a:rPr lang="en-GB" altLang="en-US" sz="2400" dirty="0"/>
              <a:t>View on 6G SID Scope Content for Architecture requirements (1/4)</a:t>
            </a:r>
          </a:p>
        </p:txBody>
      </p:sp>
      <p:graphicFrame>
        <p:nvGraphicFramePr>
          <p:cNvPr id="2" name="Table 2">
            <a:extLst>
              <a:ext uri="{FF2B5EF4-FFF2-40B4-BE49-F238E27FC236}">
                <a16:creationId xmlns:a16="http://schemas.microsoft.com/office/drawing/2014/main" id="{443D1633-C670-416B-8287-F2FC830B67BD}"/>
              </a:ext>
            </a:extLst>
          </p:cNvPr>
          <p:cNvGraphicFramePr>
            <a:graphicFrameLocks noGrp="1"/>
          </p:cNvGraphicFramePr>
          <p:nvPr>
            <p:ph idx="1"/>
            <p:extLst>
              <p:ext uri="{D42A27DB-BD31-4B8C-83A1-F6EECF244321}">
                <p14:modId xmlns:p14="http://schemas.microsoft.com/office/powerpoint/2010/main" val="1776455679"/>
              </p:ext>
            </p:extLst>
          </p:nvPr>
        </p:nvGraphicFramePr>
        <p:xfrm>
          <a:off x="84241" y="1855579"/>
          <a:ext cx="11866068" cy="4389120"/>
        </p:xfrm>
        <a:graphic>
          <a:graphicData uri="http://schemas.openxmlformats.org/drawingml/2006/table">
            <a:tbl>
              <a:tblPr firstRow="1" bandRow="1">
                <a:tableStyleId>{5C22544A-7EE6-4342-B048-85BDC9FD1C3A}</a:tableStyleId>
              </a:tblPr>
              <a:tblGrid>
                <a:gridCol w="763024">
                  <a:extLst>
                    <a:ext uri="{9D8B030D-6E8A-4147-A177-3AD203B41FA5}">
                      <a16:colId xmlns:a16="http://schemas.microsoft.com/office/drawing/2014/main" val="2236238882"/>
                    </a:ext>
                  </a:extLst>
                </a:gridCol>
                <a:gridCol w="1309820">
                  <a:extLst>
                    <a:ext uri="{9D8B030D-6E8A-4147-A177-3AD203B41FA5}">
                      <a16:colId xmlns:a16="http://schemas.microsoft.com/office/drawing/2014/main" val="562605877"/>
                    </a:ext>
                  </a:extLst>
                </a:gridCol>
                <a:gridCol w="4708410">
                  <a:extLst>
                    <a:ext uri="{9D8B030D-6E8A-4147-A177-3AD203B41FA5}">
                      <a16:colId xmlns:a16="http://schemas.microsoft.com/office/drawing/2014/main" val="824553124"/>
                    </a:ext>
                  </a:extLst>
                </a:gridCol>
                <a:gridCol w="4017364">
                  <a:extLst>
                    <a:ext uri="{9D8B030D-6E8A-4147-A177-3AD203B41FA5}">
                      <a16:colId xmlns:a16="http://schemas.microsoft.com/office/drawing/2014/main" val="4265244648"/>
                    </a:ext>
                  </a:extLst>
                </a:gridCol>
                <a:gridCol w="1067450">
                  <a:extLst>
                    <a:ext uri="{9D8B030D-6E8A-4147-A177-3AD203B41FA5}">
                      <a16:colId xmlns:a16="http://schemas.microsoft.com/office/drawing/2014/main" val="1390949308"/>
                    </a:ext>
                  </a:extLst>
                </a:gridCol>
              </a:tblGrid>
              <a:tr h="370840">
                <a:tc>
                  <a:txBody>
                    <a:bodyPr/>
                    <a:lstStyle/>
                    <a:p>
                      <a:pPr algn="ctr"/>
                      <a:r>
                        <a:rPr lang="en-US" sz="1100" dirty="0"/>
                        <a:t>S.NO.</a:t>
                      </a:r>
                    </a:p>
                  </a:txBody>
                  <a:tcPr/>
                </a:tc>
                <a:tc>
                  <a:txBody>
                    <a:bodyPr/>
                    <a:lstStyle/>
                    <a:p>
                      <a:pPr algn="ctr"/>
                      <a:r>
                        <a:rPr lang="en-US" sz="1100" dirty="0"/>
                        <a:t>Title </a:t>
                      </a:r>
                    </a:p>
                  </a:txBody>
                  <a:tcPr/>
                </a:tc>
                <a:tc>
                  <a:txBody>
                    <a:bodyPr/>
                    <a:lstStyle/>
                    <a:p>
                      <a:pPr algn="ctr"/>
                      <a:r>
                        <a:rPr lang="en-US" sz="1100" dirty="0"/>
                        <a:t>Key Objectives</a:t>
                      </a:r>
                    </a:p>
                    <a:p>
                      <a:pPr algn="ctr"/>
                      <a:endParaRPr lang="en-US" sz="1100"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dirty="0"/>
                        <a:t>Justifications</a:t>
                      </a:r>
                    </a:p>
                  </a:txBody>
                  <a:tcPr/>
                </a:tc>
                <a:tc>
                  <a:txBody>
                    <a:bodyPr/>
                    <a:lstStyle/>
                    <a:p>
                      <a:pPr algn="ctr"/>
                      <a:r>
                        <a:rPr lang="en-US" sz="1100" dirty="0"/>
                        <a:t>Potential dependencies</a:t>
                      </a:r>
                    </a:p>
                  </a:txBody>
                  <a:tcPr/>
                </a:tc>
                <a:extLst>
                  <a:ext uri="{0D108BD9-81ED-4DB2-BD59-A6C34878D82A}">
                    <a16:rowId xmlns:a16="http://schemas.microsoft.com/office/drawing/2014/main" val="4108668729"/>
                  </a:ext>
                </a:extLst>
              </a:tr>
              <a:tr h="370840">
                <a:tc>
                  <a:txBody>
                    <a:bodyPr/>
                    <a:lstStyle/>
                    <a:p>
                      <a:r>
                        <a:rPr lang="en-US" sz="1100" kern="1200" dirty="0">
                          <a:solidFill>
                            <a:schemeClr val="dk1"/>
                          </a:solidFill>
                          <a:latin typeface="+mn-lt"/>
                          <a:ea typeface="+mn-ea"/>
                          <a:cs typeface="+mn-cs"/>
                        </a:rPr>
                        <a:t>1</a:t>
                      </a:r>
                    </a:p>
                  </a:txBody>
                  <a:tcPr/>
                </a:tc>
                <a:tc>
                  <a:txBody>
                    <a:bodyPr/>
                    <a:lstStyle/>
                    <a:p>
                      <a:r>
                        <a:rPr lang="en-US" sz="1100" b="1" kern="1200" dirty="0">
                          <a:solidFill>
                            <a:schemeClr val="tx1"/>
                          </a:solidFill>
                          <a:latin typeface="+mn-lt"/>
                          <a:ea typeface="+mn-ea"/>
                          <a:cs typeface="+mn-cs"/>
                        </a:rPr>
                        <a:t>6G </a:t>
                      </a:r>
                      <a:r>
                        <a:rPr lang="en-US" sz="1100" b="1" kern="1200" dirty="0">
                          <a:solidFill>
                            <a:schemeClr val="tx1"/>
                          </a:solidFill>
                          <a:effectLst/>
                          <a:latin typeface="+mn-lt"/>
                          <a:ea typeface="+mn-ea"/>
                          <a:cs typeface="+mn-cs"/>
                        </a:rPr>
                        <a:t>Simplified</a:t>
                      </a:r>
                      <a:r>
                        <a:rPr lang="en-US" sz="1100" b="1" kern="1200" dirty="0">
                          <a:solidFill>
                            <a:schemeClr val="tx1"/>
                          </a:solidFill>
                          <a:latin typeface="+mn-lt"/>
                          <a:ea typeface="+mn-ea"/>
                          <a:cs typeface="+mn-cs"/>
                        </a:rPr>
                        <a:t> architecture</a:t>
                      </a:r>
                    </a:p>
                  </a:txBody>
                  <a:tcPr/>
                </a:tc>
                <a:tc>
                  <a:txBody>
                    <a:bodyPr/>
                    <a:lstStyle/>
                    <a:p>
                      <a:pPr marL="171450" indent="-171450">
                        <a:buFontTx/>
                        <a:buChar char="-"/>
                      </a:pPr>
                      <a:r>
                        <a:rPr lang="en-US" sz="1100" kern="1200" dirty="0">
                          <a:solidFill>
                            <a:schemeClr val="tx1"/>
                          </a:solidFill>
                          <a:effectLst/>
                          <a:latin typeface="+mn-lt"/>
                          <a:ea typeface="+mn-ea"/>
                          <a:cs typeface="+mn-cs"/>
                        </a:rPr>
                        <a:t>Simplify architectural framework in comparison with 5G</a:t>
                      </a:r>
                    </a:p>
                    <a:p>
                      <a:pPr marL="171450" indent="-171450">
                        <a:buFontTx/>
                        <a:buChar char="-"/>
                      </a:pPr>
                      <a:r>
                        <a:rPr lang="en-US" sz="1100" kern="1200" dirty="0">
                          <a:solidFill>
                            <a:schemeClr val="tx1"/>
                          </a:solidFill>
                          <a:effectLst/>
                          <a:latin typeface="+mn-lt"/>
                          <a:ea typeface="+mn-ea"/>
                          <a:cs typeface="+mn-cs"/>
                        </a:rPr>
                        <a:t>Only standalone architecture</a:t>
                      </a:r>
                    </a:p>
                    <a:p>
                      <a:pPr marL="171450" indent="-171450">
                        <a:buFontTx/>
                        <a:buChar char="-"/>
                      </a:pPr>
                      <a:r>
                        <a:rPr lang="en-US" sz="1100" kern="1200" dirty="0">
                          <a:solidFill>
                            <a:schemeClr val="tx1"/>
                          </a:solidFill>
                          <a:effectLst/>
                          <a:latin typeface="+mn-lt"/>
                          <a:ea typeface="+mn-ea"/>
                          <a:cs typeface="+mn-cs"/>
                        </a:rPr>
                        <a:t>Reduced number of NFs</a:t>
                      </a:r>
                    </a:p>
                    <a:p>
                      <a:pPr marL="171450" indent="-171450">
                        <a:buFontTx/>
                        <a:buChar char="-"/>
                      </a:pPr>
                      <a:r>
                        <a:rPr lang="en-GB" sz="1100" kern="1200" dirty="0">
                          <a:solidFill>
                            <a:schemeClr val="tx1"/>
                          </a:solidFill>
                          <a:effectLst/>
                          <a:latin typeface="+mn-lt"/>
                          <a:ea typeface="+mn-ea"/>
                          <a:cs typeface="+mn-cs"/>
                        </a:rPr>
                        <a:t>Categorize NFs into Mandatory NFs and Optional NFs</a:t>
                      </a:r>
                      <a:endParaRPr lang="en-US" sz="1100" kern="1200" dirty="0">
                        <a:solidFill>
                          <a:schemeClr val="tx1"/>
                        </a:solidFill>
                        <a:effectLst/>
                        <a:latin typeface="+mn-lt"/>
                        <a:ea typeface="+mn-ea"/>
                        <a:cs typeface="+mn-cs"/>
                      </a:endParaRPr>
                    </a:p>
                  </a:txBody>
                  <a:tcPr/>
                </a:tc>
                <a:tc>
                  <a:txBody>
                    <a:bodyPr/>
                    <a:lstStyle/>
                    <a:p>
                      <a:r>
                        <a:rPr lang="en-GB" sz="1100" b="1" dirty="0">
                          <a:solidFill>
                            <a:schemeClr val="tx1"/>
                          </a:solidFill>
                        </a:rPr>
                        <a:t>Installation, Deployment &amp; Operation</a:t>
                      </a:r>
                      <a:r>
                        <a:rPr lang="en-GB" sz="1100" dirty="0">
                          <a:solidFill>
                            <a:schemeClr val="tx1"/>
                          </a:solidFill>
                        </a:rPr>
                        <a:t>: reduce the complexity by reducing signals between NFs and reduced TCO.</a:t>
                      </a:r>
                    </a:p>
                    <a:p>
                      <a:r>
                        <a:rPr lang="en-GB" sz="1100" b="1" dirty="0">
                          <a:solidFill>
                            <a:schemeClr val="tx1"/>
                          </a:solidFill>
                        </a:rPr>
                        <a:t>Resiliency improvement</a:t>
                      </a:r>
                      <a:r>
                        <a:rPr lang="en-GB" sz="1100" dirty="0">
                          <a:solidFill>
                            <a:schemeClr val="tx1"/>
                          </a:solidFill>
                        </a:rPr>
                        <a:t>: simplified core leads to lower possibility of communication failures.</a:t>
                      </a:r>
                    </a:p>
                    <a:p>
                      <a:r>
                        <a:rPr lang="en-GB" sz="1100" b="1" dirty="0">
                          <a:solidFill>
                            <a:schemeClr val="tx1"/>
                          </a:solidFill>
                        </a:rPr>
                        <a:t>Reusable Core Functions</a:t>
                      </a:r>
                      <a:r>
                        <a:rPr lang="en-GB" sz="1100" dirty="0">
                          <a:solidFill>
                            <a:schemeClr val="tx1"/>
                          </a:solidFill>
                        </a:rPr>
                        <a:t>: Identify the common and basic functions on which all functions or services can be built, so that an operator does not have to change or modify these functions each time a new feature or services are introduced. </a:t>
                      </a:r>
                      <a:endParaRPr lang="en-US" sz="1100" dirty="0">
                        <a:solidFill>
                          <a:schemeClr val="tx1"/>
                        </a:solidFill>
                      </a:endParaRPr>
                    </a:p>
                  </a:txBody>
                  <a:tcPr/>
                </a:tc>
                <a:tc>
                  <a:txBody>
                    <a:bodyPr/>
                    <a:lstStyle/>
                    <a:p>
                      <a:r>
                        <a:rPr lang="en-US" sz="1100" dirty="0">
                          <a:solidFill>
                            <a:schemeClr val="tx1"/>
                          </a:solidFill>
                        </a:rPr>
                        <a:t>RAN and CT WGs</a:t>
                      </a:r>
                    </a:p>
                  </a:txBody>
                  <a:tcPr/>
                </a:tc>
                <a:extLst>
                  <a:ext uri="{0D108BD9-81ED-4DB2-BD59-A6C34878D82A}">
                    <a16:rowId xmlns:a16="http://schemas.microsoft.com/office/drawing/2014/main" val="779832184"/>
                  </a:ext>
                </a:extLst>
              </a:tr>
              <a:tr h="370840">
                <a:tc>
                  <a:txBody>
                    <a:bodyPr/>
                    <a:lstStyle/>
                    <a:p>
                      <a:r>
                        <a:rPr lang="en-US" sz="1100" dirty="0"/>
                        <a:t>2</a:t>
                      </a:r>
                    </a:p>
                  </a:txBody>
                  <a:tcPr/>
                </a:tc>
                <a:tc>
                  <a:txBody>
                    <a:bodyPr/>
                    <a:lstStyle/>
                    <a:p>
                      <a:r>
                        <a:rPr lang="en-US" sz="1100" b="1" dirty="0">
                          <a:solidFill>
                            <a:schemeClr val="tx1"/>
                          </a:solidFill>
                        </a:rPr>
                        <a:t>In network compute</a:t>
                      </a:r>
                    </a:p>
                  </a:txBody>
                  <a:tcPr/>
                </a:tc>
                <a:tc>
                  <a:txBody>
                    <a:bodyPr/>
                    <a:lstStyle/>
                    <a:p>
                      <a:r>
                        <a:rPr lang="en-GB" sz="1100" i="0" dirty="0">
                          <a:solidFill>
                            <a:schemeClr val="tx1"/>
                          </a:solidFill>
                        </a:rPr>
                        <a:t>Integration of computation and communication capabilities in the mobile network; the 3GPP System:</a:t>
                      </a:r>
                    </a:p>
                    <a:p>
                      <a:pPr marL="171450" indent="-171450" algn="l" defTabSz="914400" rtl="0" eaLnBrk="1" latinLnBrk="0" hangingPunct="1">
                        <a:buFontTx/>
                        <a:buChar char="-"/>
                      </a:pPr>
                      <a:r>
                        <a:rPr lang="en-GB" sz="1100" dirty="0">
                          <a:solidFill>
                            <a:schemeClr val="tx1"/>
                          </a:solidFill>
                        </a:rPr>
                        <a:t>Exposes compute resources to (</a:t>
                      </a:r>
                      <a:r>
                        <a:rPr lang="en-GB" sz="1100" kern="1200" dirty="0">
                          <a:solidFill>
                            <a:schemeClr val="tx1"/>
                          </a:solidFill>
                          <a:effectLst/>
                          <a:latin typeface="+mn-lt"/>
                          <a:ea typeface="+mn-ea"/>
                          <a:cs typeface="+mn-cs"/>
                        </a:rPr>
                        <a:t>third party) applications</a:t>
                      </a:r>
                      <a:r>
                        <a:rPr lang="en-GB" sz="1100" dirty="0">
                          <a:solidFill>
                            <a:schemeClr val="tx1"/>
                          </a:solidFill>
                        </a:rPr>
                        <a:t> and receives service requirements from application layer.</a:t>
                      </a:r>
                    </a:p>
                    <a:p>
                      <a:pPr marL="171450" indent="-171450" algn="l" defTabSz="914400" rtl="0" eaLnBrk="1" latinLnBrk="0" hangingPunct="1">
                        <a:buFontTx/>
                        <a:buChar char="-"/>
                      </a:pPr>
                      <a:r>
                        <a:rPr lang="en-GB" sz="1100" dirty="0">
                          <a:solidFill>
                            <a:schemeClr val="tx1"/>
                          </a:solidFill>
                        </a:rPr>
                        <a:t>Executes data processing and offloads application workloads within the operator's network.</a:t>
                      </a:r>
                    </a:p>
                    <a:p>
                      <a:pPr marL="171450" indent="-171450" algn="l" defTabSz="914400" rtl="0" eaLnBrk="1" latinLnBrk="0" hangingPunct="1">
                        <a:buFontTx/>
                        <a:buChar char="-"/>
                      </a:pPr>
                      <a:r>
                        <a:rPr lang="en-GB" sz="1100" dirty="0">
                          <a:solidFill>
                            <a:schemeClr val="tx1"/>
                          </a:solidFill>
                        </a:rPr>
                        <a:t>Ensures continuous compute availability during UE mobility.</a:t>
                      </a:r>
                      <a:endParaRPr lang="en-GB" sz="1100" i="0" kern="1200" dirty="0">
                        <a:solidFill>
                          <a:schemeClr val="tx1"/>
                        </a:solidFill>
                        <a:effectLst/>
                        <a:latin typeface="+mn-lt"/>
                        <a:ea typeface="+mn-ea"/>
                        <a:cs typeface="+mn-cs"/>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i="0" dirty="0">
                          <a:solidFill>
                            <a:schemeClr val="tx1"/>
                          </a:solidFill>
                        </a:rPr>
                        <a:t>Providing compute capabilities in addition to communication capabilities may be a key enabling factor for 6G networks to support and enable new revenue streams such as artificial intelligence and XR applications. Target SA1 requirement in TR 22.870 “</a:t>
                      </a:r>
                      <a:r>
                        <a:rPr lang="en-GB" sz="1100" i="0" dirty="0">
                          <a:solidFill>
                            <a:schemeClr val="tx1"/>
                          </a:solidFill>
                        </a:rPr>
                        <a:t>Subject to privacy considerations and regulatory requirements, the 6G network shall be able to enable compute offloading to operator managed data network for third party applications.”</a:t>
                      </a:r>
                      <a:endParaRPr lang="en-US" sz="1100" i="0" dirty="0">
                        <a:solidFill>
                          <a:schemeClr val="tx1"/>
                        </a:solidFill>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100" i="0" dirty="0">
                          <a:solidFill>
                            <a:schemeClr val="tx1"/>
                          </a:solidFill>
                        </a:rPr>
                        <a:t>SA3, SA5</a:t>
                      </a:r>
                      <a:endParaRPr lang="en-US" sz="1100" i="0" dirty="0">
                        <a:solidFill>
                          <a:schemeClr val="tx1"/>
                        </a:solidFill>
                      </a:endParaRPr>
                    </a:p>
                    <a:p>
                      <a:endParaRPr lang="en-US" sz="1100" dirty="0">
                        <a:solidFill>
                          <a:schemeClr val="tx1"/>
                        </a:solidFill>
                      </a:endParaRPr>
                    </a:p>
                  </a:txBody>
                  <a:tcPr/>
                </a:tc>
                <a:extLst>
                  <a:ext uri="{0D108BD9-81ED-4DB2-BD59-A6C34878D82A}">
                    <a16:rowId xmlns:a16="http://schemas.microsoft.com/office/drawing/2014/main" val="1961773117"/>
                  </a:ext>
                </a:extLst>
              </a:tr>
              <a:tr h="370840">
                <a:tc>
                  <a:txBody>
                    <a:bodyPr/>
                    <a:lstStyle/>
                    <a:p>
                      <a:r>
                        <a:rPr lang="en-US" sz="1100" dirty="0"/>
                        <a:t>3</a:t>
                      </a:r>
                    </a:p>
                  </a:txBody>
                  <a:tcPr/>
                </a:tc>
                <a:tc>
                  <a:txBody>
                    <a:bodyPr/>
                    <a:lstStyle/>
                    <a:p>
                      <a:r>
                        <a:rPr lang="en-US" sz="1100" b="1" dirty="0">
                          <a:solidFill>
                            <a:schemeClr val="tx1"/>
                          </a:solidFill>
                        </a:rPr>
                        <a:t>AI native 6G Core</a:t>
                      </a:r>
                    </a:p>
                  </a:txBody>
                  <a:tcPr/>
                </a:tc>
                <a:tc>
                  <a:txBody>
                    <a:bodyPr/>
                    <a:lstStyle/>
                    <a:p>
                      <a:pPr marL="171450" indent="-171450" algn="l" defTabSz="914400" rtl="0" eaLnBrk="1" latinLnBrk="0" hangingPunct="1">
                        <a:buFontTx/>
                        <a:buChar char="-"/>
                      </a:pPr>
                      <a:r>
                        <a:rPr lang="en-US" sz="1100" kern="1200" dirty="0">
                          <a:solidFill>
                            <a:schemeClr val="tx1"/>
                          </a:solidFill>
                          <a:effectLst/>
                          <a:latin typeface="+mn-lt"/>
                          <a:ea typeface="+mn-ea"/>
                          <a:cs typeface="+mn-cs"/>
                        </a:rPr>
                        <a:t>Every network function is empowered by AI/ML to optimize the operation/functionality of the NF.</a:t>
                      </a:r>
                    </a:p>
                    <a:p>
                      <a:pPr marL="171450" indent="-171450" algn="l" defTabSz="914400" rtl="0" eaLnBrk="1" latinLnBrk="0" hangingPunct="1">
                        <a:buFontTx/>
                        <a:buChar char="-"/>
                      </a:pPr>
                      <a:r>
                        <a:rPr lang="en-US" sz="1100" kern="1200" dirty="0">
                          <a:solidFill>
                            <a:schemeClr val="tx1"/>
                          </a:solidFill>
                          <a:effectLst/>
                          <a:latin typeface="+mn-lt"/>
                          <a:ea typeface="+mn-ea"/>
                          <a:cs typeface="+mn-cs"/>
                        </a:rPr>
                        <a:t>Support efficient data collection and standardized open ML model life-cycle management  capabilities to support the AI empowered NFs in multi-vendor deployment</a:t>
                      </a:r>
                    </a:p>
                    <a:p>
                      <a:pPr marL="171450" indent="-171450" algn="l" defTabSz="914400" rtl="0" eaLnBrk="1" latinLnBrk="0" hangingPunct="1">
                        <a:buFontTx/>
                        <a:buChar char="-"/>
                      </a:pPr>
                      <a:r>
                        <a:rPr lang="en-US" sz="1100" kern="1200" dirty="0">
                          <a:solidFill>
                            <a:schemeClr val="tx1"/>
                          </a:solidFill>
                          <a:effectLst/>
                          <a:latin typeface="+mn-lt"/>
                          <a:ea typeface="+mn-ea"/>
                          <a:cs typeface="+mn-cs"/>
                        </a:rPr>
                        <a:t>Supports advanced AI/ML techniques such as transfer learning, etc.</a:t>
                      </a:r>
                    </a:p>
                  </a:txBody>
                  <a:tcPr/>
                </a:tc>
                <a:tc>
                  <a:txBody>
                    <a:bodyPr/>
                    <a:lstStyle/>
                    <a:p>
                      <a:r>
                        <a:rPr lang="en-US" sz="1100" dirty="0">
                          <a:solidFill>
                            <a:schemeClr val="tx1"/>
                          </a:solidFill>
                        </a:rPr>
                        <a:t>Optimizing the operation and control of the network by AI/ML is a promising approach as the ingredient part of the 6G which should be supported in multi-vendor deployment via standardized open ML model LCM.</a:t>
                      </a:r>
                    </a:p>
                  </a:txBody>
                  <a:tcPr/>
                </a:tc>
                <a:tc>
                  <a:txBody>
                    <a:bodyPr/>
                    <a:lstStyle/>
                    <a:p>
                      <a:r>
                        <a:rPr lang="en-US" sz="1100" dirty="0">
                          <a:solidFill>
                            <a:schemeClr val="tx1"/>
                          </a:solidFill>
                        </a:rPr>
                        <a:t>SA5, RAN1/2/3</a:t>
                      </a:r>
                    </a:p>
                  </a:txBody>
                  <a:tcPr/>
                </a:tc>
                <a:extLst>
                  <a:ext uri="{0D108BD9-81ED-4DB2-BD59-A6C34878D82A}">
                    <a16:rowId xmlns:a16="http://schemas.microsoft.com/office/drawing/2014/main" val="136015713"/>
                  </a:ext>
                </a:extLst>
              </a:tr>
            </a:tbl>
          </a:graphicData>
        </a:graphic>
      </p:graphicFrame>
    </p:spTree>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83FDEBB-0A73-8A71-05D4-0D7CBD4B21CB}"/>
            </a:ext>
          </a:extLst>
        </p:cNvPr>
        <p:cNvGrpSpPr/>
        <p:nvPr/>
      </p:nvGrpSpPr>
      <p:grpSpPr>
        <a:xfrm>
          <a:off x="0" y="0"/>
          <a:ext cx="0" cy="0"/>
          <a:chOff x="0" y="0"/>
          <a:chExt cx="0" cy="0"/>
        </a:xfrm>
      </p:grpSpPr>
      <p:sp>
        <p:nvSpPr>
          <p:cNvPr id="8194" name="Title 1">
            <a:extLst>
              <a:ext uri="{FF2B5EF4-FFF2-40B4-BE49-F238E27FC236}">
                <a16:creationId xmlns:a16="http://schemas.microsoft.com/office/drawing/2014/main" id="{09601442-1949-156F-CB18-75D48E31EFAD}"/>
              </a:ext>
            </a:extLst>
          </p:cNvPr>
          <p:cNvSpPr>
            <a:spLocks noGrp="1"/>
          </p:cNvSpPr>
          <p:nvPr>
            <p:ph type="title"/>
          </p:nvPr>
        </p:nvSpPr>
        <p:spPr/>
        <p:txBody>
          <a:bodyPr/>
          <a:lstStyle/>
          <a:p>
            <a:r>
              <a:rPr lang="en-GB" altLang="en-US" sz="2400" dirty="0"/>
              <a:t>View on 6G SID Scope Content for Architecture requirements (2/4)</a:t>
            </a:r>
          </a:p>
        </p:txBody>
      </p:sp>
      <p:graphicFrame>
        <p:nvGraphicFramePr>
          <p:cNvPr id="2" name="Table 2">
            <a:extLst>
              <a:ext uri="{FF2B5EF4-FFF2-40B4-BE49-F238E27FC236}">
                <a16:creationId xmlns:a16="http://schemas.microsoft.com/office/drawing/2014/main" id="{8785DC4C-8374-E357-CE12-B99342012A87}"/>
              </a:ext>
            </a:extLst>
          </p:cNvPr>
          <p:cNvGraphicFramePr>
            <a:graphicFrameLocks noGrp="1"/>
          </p:cNvGraphicFramePr>
          <p:nvPr>
            <p:ph idx="1"/>
            <p:extLst>
              <p:ext uri="{D42A27DB-BD31-4B8C-83A1-F6EECF244321}">
                <p14:modId xmlns:p14="http://schemas.microsoft.com/office/powerpoint/2010/main" val="469473245"/>
              </p:ext>
            </p:extLst>
          </p:nvPr>
        </p:nvGraphicFramePr>
        <p:xfrm>
          <a:off x="121716" y="1690688"/>
          <a:ext cx="11866068" cy="4207942"/>
        </p:xfrm>
        <a:graphic>
          <a:graphicData uri="http://schemas.openxmlformats.org/drawingml/2006/table">
            <a:tbl>
              <a:tblPr firstRow="1" bandRow="1">
                <a:tableStyleId>{5C22544A-7EE6-4342-B048-85BDC9FD1C3A}</a:tableStyleId>
              </a:tblPr>
              <a:tblGrid>
                <a:gridCol w="763024">
                  <a:extLst>
                    <a:ext uri="{9D8B030D-6E8A-4147-A177-3AD203B41FA5}">
                      <a16:colId xmlns:a16="http://schemas.microsoft.com/office/drawing/2014/main" val="2236238882"/>
                    </a:ext>
                  </a:extLst>
                </a:gridCol>
                <a:gridCol w="1278015">
                  <a:extLst>
                    <a:ext uri="{9D8B030D-6E8A-4147-A177-3AD203B41FA5}">
                      <a16:colId xmlns:a16="http://schemas.microsoft.com/office/drawing/2014/main" val="562605877"/>
                    </a:ext>
                  </a:extLst>
                </a:gridCol>
                <a:gridCol w="4717730">
                  <a:extLst>
                    <a:ext uri="{9D8B030D-6E8A-4147-A177-3AD203B41FA5}">
                      <a16:colId xmlns:a16="http://schemas.microsoft.com/office/drawing/2014/main" val="824553124"/>
                    </a:ext>
                  </a:extLst>
                </a:gridCol>
                <a:gridCol w="3885581">
                  <a:extLst>
                    <a:ext uri="{9D8B030D-6E8A-4147-A177-3AD203B41FA5}">
                      <a16:colId xmlns:a16="http://schemas.microsoft.com/office/drawing/2014/main" val="4265244648"/>
                    </a:ext>
                  </a:extLst>
                </a:gridCol>
                <a:gridCol w="1221718">
                  <a:extLst>
                    <a:ext uri="{9D8B030D-6E8A-4147-A177-3AD203B41FA5}">
                      <a16:colId xmlns:a16="http://schemas.microsoft.com/office/drawing/2014/main" val="1390949308"/>
                    </a:ext>
                  </a:extLst>
                </a:gridCol>
              </a:tblGrid>
              <a:tr h="616743">
                <a:tc>
                  <a:txBody>
                    <a:bodyPr/>
                    <a:lstStyle/>
                    <a:p>
                      <a:pPr algn="ctr"/>
                      <a:r>
                        <a:rPr lang="en-US" sz="1100" dirty="0"/>
                        <a:t>S.NO.</a:t>
                      </a:r>
                    </a:p>
                  </a:txBody>
                  <a:tcPr/>
                </a:tc>
                <a:tc>
                  <a:txBody>
                    <a:bodyPr/>
                    <a:lstStyle/>
                    <a:p>
                      <a:pPr algn="ctr"/>
                      <a:r>
                        <a:rPr lang="en-US" sz="1100" dirty="0"/>
                        <a:t>Title </a:t>
                      </a:r>
                    </a:p>
                  </a:txBody>
                  <a:tcPr/>
                </a:tc>
                <a:tc>
                  <a:txBody>
                    <a:bodyPr/>
                    <a:lstStyle/>
                    <a:p>
                      <a:pPr algn="ctr"/>
                      <a:r>
                        <a:rPr lang="en-US" sz="1100" dirty="0"/>
                        <a:t>Key Objectives</a:t>
                      </a:r>
                    </a:p>
                    <a:p>
                      <a:pPr algn="ctr"/>
                      <a:endParaRPr lang="en-US" sz="1100"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dirty="0"/>
                        <a:t>Justifications</a:t>
                      </a:r>
                    </a:p>
                  </a:txBody>
                  <a:tcPr/>
                </a:tc>
                <a:tc>
                  <a:txBody>
                    <a:bodyPr/>
                    <a:lstStyle/>
                    <a:p>
                      <a:pPr algn="ctr"/>
                      <a:r>
                        <a:rPr lang="en-US" sz="1100" dirty="0"/>
                        <a:t>Potential dependencies</a:t>
                      </a:r>
                    </a:p>
                  </a:txBody>
                  <a:tcPr/>
                </a:tc>
                <a:extLst>
                  <a:ext uri="{0D108BD9-81ED-4DB2-BD59-A6C34878D82A}">
                    <a16:rowId xmlns:a16="http://schemas.microsoft.com/office/drawing/2014/main" val="4108668729"/>
                  </a:ext>
                </a:extLst>
              </a:tr>
              <a:tr h="1197066">
                <a:tc>
                  <a:txBody>
                    <a:bodyPr/>
                    <a:lstStyle/>
                    <a:p>
                      <a:r>
                        <a:rPr lang="en-US" sz="1100" dirty="0"/>
                        <a:t>4</a:t>
                      </a:r>
                    </a:p>
                  </a:txBody>
                  <a:tcPr/>
                </a:tc>
                <a:tc>
                  <a:txBody>
                    <a:bodyPr/>
                    <a:lstStyle/>
                    <a:p>
                      <a:r>
                        <a:rPr lang="en-US" sz="1100" b="1" strike="noStrike" dirty="0"/>
                        <a:t>Network for AI</a:t>
                      </a:r>
                    </a:p>
                  </a:txBody>
                  <a:tcPr/>
                </a:tc>
                <a:tc>
                  <a:txBody>
                    <a:bodyPr/>
                    <a:lstStyle/>
                    <a:p>
                      <a:pPr marL="171450" indent="-171450" algn="l" defTabSz="914400" rtl="0" eaLnBrk="1" latinLnBrk="0" hangingPunct="1">
                        <a:buFontTx/>
                        <a:buChar char="-"/>
                      </a:pPr>
                      <a:r>
                        <a:rPr lang="en-GB" sz="1100" strike="noStrike" kern="1200" dirty="0">
                          <a:solidFill>
                            <a:schemeClr val="dk1"/>
                          </a:solidFill>
                          <a:effectLst/>
                          <a:latin typeface="+mn-lt"/>
                          <a:ea typeface="+mn-ea"/>
                          <a:cs typeface="+mn-cs"/>
                        </a:rPr>
                        <a:t>Data &amp; Model Training: 6G exposes data (e.g., sensing, network data) for application layer model training, and supports both offloaded and distributed application layer ML model training.</a:t>
                      </a:r>
                    </a:p>
                    <a:p>
                      <a:pPr marL="171450" indent="-171450" algn="l" defTabSz="914400" rtl="0" eaLnBrk="1" latinLnBrk="0" hangingPunct="1">
                        <a:buFontTx/>
                        <a:buChar char="-"/>
                      </a:pPr>
                      <a:r>
                        <a:rPr lang="en-GB" sz="1100" strike="noStrike" kern="1200" dirty="0">
                          <a:solidFill>
                            <a:schemeClr val="dk1"/>
                          </a:solidFill>
                          <a:effectLst/>
                          <a:latin typeface="+mn-lt"/>
                          <a:ea typeface="+mn-ea"/>
                          <a:cs typeface="+mn-cs"/>
                        </a:rPr>
                        <a:t>Inference &amp; Deployment: 6G enables offloaded, distributed, and federated ML inference for AI/ML-based applications.</a:t>
                      </a:r>
                    </a:p>
                  </a:txBody>
                  <a:tcPr/>
                </a:tc>
                <a:tc>
                  <a:txBody>
                    <a:bodyPr/>
                    <a:lstStyle/>
                    <a:p>
                      <a:r>
                        <a:rPr lang="en-US" sz="1100" dirty="0"/>
                        <a:t>AI/ML-based applications are widely used, and 6G as the infrastructure of the future societies should facilitate the applications in data collection, training, deployment and usage steps.</a:t>
                      </a:r>
                    </a:p>
                  </a:txBody>
                  <a:tcPr/>
                </a:tc>
                <a:tc>
                  <a:txBody>
                    <a:bodyPr/>
                    <a:lstStyle/>
                    <a:p>
                      <a:r>
                        <a:rPr lang="en-US" sz="1100" dirty="0"/>
                        <a:t>SA5, SA6</a:t>
                      </a:r>
                    </a:p>
                  </a:txBody>
                  <a:tcPr/>
                </a:tc>
                <a:extLst>
                  <a:ext uri="{0D108BD9-81ED-4DB2-BD59-A6C34878D82A}">
                    <a16:rowId xmlns:a16="http://schemas.microsoft.com/office/drawing/2014/main" val="2725102646"/>
                  </a:ext>
                </a:extLst>
              </a:tr>
              <a:tr h="1562837">
                <a:tc>
                  <a:txBody>
                    <a:bodyPr/>
                    <a:lstStyle/>
                    <a:p>
                      <a:r>
                        <a:rPr lang="en-US" sz="1100" kern="1200" dirty="0">
                          <a:solidFill>
                            <a:schemeClr val="dk1"/>
                          </a:solidFill>
                          <a:latin typeface="+mn-lt"/>
                          <a:ea typeface="+mn-ea"/>
                          <a:cs typeface="+mn-cs"/>
                        </a:rPr>
                        <a:t>5</a:t>
                      </a:r>
                    </a:p>
                  </a:txBody>
                  <a:tcPr/>
                </a:tc>
                <a:tc>
                  <a:txBody>
                    <a:bodyPr/>
                    <a:lstStyle/>
                    <a:p>
                      <a:r>
                        <a:rPr lang="en-GB" sz="1100" b="1" dirty="0"/>
                        <a:t>Sustainability </a:t>
                      </a:r>
                      <a:endParaRPr lang="en-US" sz="1100" dirty="0"/>
                    </a:p>
                  </a:txBody>
                  <a:tcPr/>
                </a:tc>
                <a:tc>
                  <a:txBody>
                    <a:bodyPr/>
                    <a:lstStyle/>
                    <a:p>
                      <a:r>
                        <a:rPr lang="en-US" sz="1100" dirty="0"/>
                        <a:t>Sustainable AI/ML</a:t>
                      </a:r>
                    </a:p>
                    <a:p>
                      <a:pPr marL="628650" lvl="1" indent="-171450" algn="l" defTabSz="914400" rtl="0" eaLnBrk="1" latinLnBrk="0" hangingPunct="1">
                        <a:buFontTx/>
                        <a:buChar char="-"/>
                      </a:pPr>
                      <a:r>
                        <a:rPr lang="en-GB" sz="1100" kern="1200" dirty="0">
                          <a:solidFill>
                            <a:schemeClr val="tx1"/>
                          </a:solidFill>
                          <a:latin typeface="+mn-lt"/>
                          <a:ea typeface="+mn-ea"/>
                          <a:cs typeface="+mn-cs"/>
                        </a:rPr>
                        <a:t>6G should support sustainable AI/ML deployment</a:t>
                      </a:r>
                    </a:p>
                    <a:p>
                      <a:pPr marL="628650" lvl="1" indent="-171450" algn="l" defTabSz="914400" rtl="0" eaLnBrk="1" latinLnBrk="0" hangingPunct="1">
                        <a:buFontTx/>
                        <a:buChar char="-"/>
                      </a:pPr>
                      <a:r>
                        <a:rPr lang="en-GB" sz="1100" kern="1200" dirty="0">
                          <a:solidFill>
                            <a:schemeClr val="tx1"/>
                          </a:solidFill>
                          <a:latin typeface="+mn-lt"/>
                          <a:ea typeface="+mn-ea"/>
                          <a:cs typeface="+mn-cs"/>
                        </a:rPr>
                        <a:t>6G should exploit AI/ML as a tool to optimize energy efficiency of the network </a:t>
                      </a:r>
                    </a:p>
                    <a:p>
                      <a:r>
                        <a:rPr lang="en-US" sz="1100" dirty="0"/>
                        <a:t>Reliable energy-related information determination </a:t>
                      </a:r>
                    </a:p>
                    <a:p>
                      <a:pPr marL="628650" lvl="1" indent="-171450" algn="l" defTabSz="914400" rtl="0" eaLnBrk="1" latinLnBrk="0" hangingPunct="1">
                        <a:buFontTx/>
                        <a:buChar char="-"/>
                      </a:pPr>
                      <a:r>
                        <a:rPr lang="en-US" sz="1100" dirty="0"/>
                        <a:t>6G should supports accurate determination of energy-related information which are reliable enough for the charging purposes and credit control.</a:t>
                      </a:r>
                      <a:r>
                        <a:rPr lang="en-GB" sz="1100" kern="1200" dirty="0">
                          <a:solidFill>
                            <a:schemeClr val="tx1"/>
                          </a:solidFill>
                          <a:latin typeface="+mn-lt"/>
                          <a:ea typeface="+mn-ea"/>
                          <a:cs typeface="+mn-cs"/>
                        </a:rPr>
                        <a:t> </a:t>
                      </a:r>
                      <a:endParaRPr lang="en-US" sz="1100" kern="1200" dirty="0">
                        <a:solidFill>
                          <a:schemeClr val="tx1"/>
                        </a:solidFill>
                        <a:latin typeface="+mn-lt"/>
                        <a:ea typeface="+mn-ea"/>
                        <a:cs typeface="+mn-cs"/>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100" dirty="0"/>
                        <a:t>AI/ML will be integral to 6G, optimizing network operations, including energy efficiency. However, its significant energy consumption necessitates a balanced approach.  While 5G provides energy-related estimations, they lack the accuracy for charging purposes.</a:t>
                      </a:r>
                      <a:endParaRPr lang="en-US" sz="1100" dirty="0"/>
                    </a:p>
                  </a:txBody>
                  <a:tcPr/>
                </a:tc>
                <a:tc>
                  <a:txBody>
                    <a:bodyPr/>
                    <a:lstStyle/>
                    <a:p>
                      <a:r>
                        <a:rPr lang="en-US" sz="1100" dirty="0"/>
                        <a:t>SA5, RAN WGs</a:t>
                      </a:r>
                    </a:p>
                  </a:txBody>
                  <a:tcPr/>
                </a:tc>
                <a:extLst>
                  <a:ext uri="{0D108BD9-81ED-4DB2-BD59-A6C34878D82A}">
                    <a16:rowId xmlns:a16="http://schemas.microsoft.com/office/drawing/2014/main" val="779832184"/>
                  </a:ext>
                </a:extLst>
              </a:tr>
              <a:tr h="831296">
                <a:tc>
                  <a:txBody>
                    <a:bodyPr/>
                    <a:lstStyle/>
                    <a:p>
                      <a:r>
                        <a:rPr lang="en-US" sz="1100" dirty="0"/>
                        <a:t>6</a:t>
                      </a:r>
                    </a:p>
                  </a:txBody>
                  <a:tcPr/>
                </a:tc>
                <a:tc>
                  <a:txBody>
                    <a:bodyPr/>
                    <a:lstStyle/>
                    <a:p>
                      <a:r>
                        <a:rPr lang="en-US" sz="1100" b="1" dirty="0"/>
                        <a:t>Interworking with 5G</a:t>
                      </a:r>
                    </a:p>
                  </a:txBody>
                  <a:tcPr/>
                </a:tc>
                <a:tc>
                  <a:txBody>
                    <a:bodyPr/>
                    <a:lstStyle/>
                    <a:p>
                      <a:pPr marL="171450" indent="-171450">
                        <a:buFontTx/>
                        <a:buChar char="-"/>
                      </a:pPr>
                      <a:r>
                        <a:rPr lang="en-GB" sz="1100" dirty="0"/>
                        <a:t>Dual registration: support UE dual registration in 6GC and 5GC network using same subscriber identifier</a:t>
                      </a:r>
                    </a:p>
                    <a:p>
                      <a:pPr marL="171450" indent="-171450">
                        <a:buFontTx/>
                        <a:buChar char="-"/>
                      </a:pPr>
                      <a:r>
                        <a:rPr lang="en-GB" sz="1100" dirty="0"/>
                        <a:t>No combo nodes in Control Plane and User Plane</a:t>
                      </a:r>
                    </a:p>
                    <a:p>
                      <a:pPr marL="171450" indent="-171450">
                        <a:buFontTx/>
                        <a:buChar char="-"/>
                      </a:pPr>
                      <a:r>
                        <a:rPr lang="en-GB" sz="1100" dirty="0">
                          <a:solidFill>
                            <a:schemeClr val="tx1"/>
                          </a:solidFill>
                        </a:rPr>
                        <a:t>shared subscription information between 5G and 6G networks</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dirty="0"/>
                        <a:t>Decouple 6G architecture from 5G legacy design. </a:t>
                      </a:r>
                      <a:r>
                        <a:rPr lang="en-GB" sz="1100" dirty="0"/>
                        <a:t>Such complete separation of generations, would help to enhance system efficiency, ensure a more simplified approach of network migration, and minimizes the impact when a failure occurs.</a:t>
                      </a:r>
                      <a:endParaRPr lang="en-US" sz="1100"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dirty="0"/>
                        <a:t>RAN3, CT1, CT3, CT4</a:t>
                      </a:r>
                    </a:p>
                  </a:txBody>
                  <a:tcPr/>
                </a:tc>
                <a:extLst>
                  <a:ext uri="{0D108BD9-81ED-4DB2-BD59-A6C34878D82A}">
                    <a16:rowId xmlns:a16="http://schemas.microsoft.com/office/drawing/2014/main" val="1961773117"/>
                  </a:ext>
                </a:extLst>
              </a:tr>
            </a:tbl>
          </a:graphicData>
        </a:graphic>
      </p:graphicFrame>
    </p:spTree>
    <p:extLst>
      <p:ext uri="{BB962C8B-B14F-4D97-AF65-F5344CB8AC3E}">
        <p14:creationId xmlns:p14="http://schemas.microsoft.com/office/powerpoint/2010/main" val="2733056377"/>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9FFA5F2-4355-34B0-F41F-C63E3E537768}"/>
            </a:ext>
          </a:extLst>
        </p:cNvPr>
        <p:cNvGrpSpPr/>
        <p:nvPr/>
      </p:nvGrpSpPr>
      <p:grpSpPr>
        <a:xfrm>
          <a:off x="0" y="0"/>
          <a:ext cx="0" cy="0"/>
          <a:chOff x="0" y="0"/>
          <a:chExt cx="0" cy="0"/>
        </a:xfrm>
      </p:grpSpPr>
      <p:sp>
        <p:nvSpPr>
          <p:cNvPr id="8194" name="Title 1">
            <a:extLst>
              <a:ext uri="{FF2B5EF4-FFF2-40B4-BE49-F238E27FC236}">
                <a16:creationId xmlns:a16="http://schemas.microsoft.com/office/drawing/2014/main" id="{06699D62-8E06-C0FB-665F-47A64166F3E8}"/>
              </a:ext>
            </a:extLst>
          </p:cNvPr>
          <p:cNvSpPr>
            <a:spLocks noGrp="1"/>
          </p:cNvSpPr>
          <p:nvPr>
            <p:ph type="title"/>
          </p:nvPr>
        </p:nvSpPr>
        <p:spPr/>
        <p:txBody>
          <a:bodyPr/>
          <a:lstStyle/>
          <a:p>
            <a:r>
              <a:rPr lang="en-GB" altLang="en-US" sz="2400" dirty="0"/>
              <a:t>View on 6G SID Scope Content for Architecture requirements (3/4)</a:t>
            </a:r>
          </a:p>
        </p:txBody>
      </p:sp>
      <p:graphicFrame>
        <p:nvGraphicFramePr>
          <p:cNvPr id="2" name="Table 2">
            <a:extLst>
              <a:ext uri="{FF2B5EF4-FFF2-40B4-BE49-F238E27FC236}">
                <a16:creationId xmlns:a16="http://schemas.microsoft.com/office/drawing/2014/main" id="{ACAE2E13-6E28-E5A0-E0D6-580DE477A30F}"/>
              </a:ext>
            </a:extLst>
          </p:cNvPr>
          <p:cNvGraphicFramePr>
            <a:graphicFrameLocks noGrp="1"/>
          </p:cNvGraphicFramePr>
          <p:nvPr>
            <p:ph idx="1"/>
            <p:extLst>
              <p:ext uri="{D42A27DB-BD31-4B8C-83A1-F6EECF244321}">
                <p14:modId xmlns:p14="http://schemas.microsoft.com/office/powerpoint/2010/main" val="100257526"/>
              </p:ext>
            </p:extLst>
          </p:nvPr>
        </p:nvGraphicFramePr>
        <p:xfrm>
          <a:off x="162966" y="1938026"/>
          <a:ext cx="11866068" cy="3886200"/>
        </p:xfrm>
        <a:graphic>
          <a:graphicData uri="http://schemas.openxmlformats.org/drawingml/2006/table">
            <a:tbl>
              <a:tblPr firstRow="1" bandRow="1">
                <a:tableStyleId>{5C22544A-7EE6-4342-B048-85BDC9FD1C3A}</a:tableStyleId>
              </a:tblPr>
              <a:tblGrid>
                <a:gridCol w="763024">
                  <a:extLst>
                    <a:ext uri="{9D8B030D-6E8A-4147-A177-3AD203B41FA5}">
                      <a16:colId xmlns:a16="http://schemas.microsoft.com/office/drawing/2014/main" val="2236238882"/>
                    </a:ext>
                  </a:extLst>
                </a:gridCol>
                <a:gridCol w="1568272">
                  <a:extLst>
                    <a:ext uri="{9D8B030D-6E8A-4147-A177-3AD203B41FA5}">
                      <a16:colId xmlns:a16="http://schemas.microsoft.com/office/drawing/2014/main" val="562605877"/>
                    </a:ext>
                  </a:extLst>
                </a:gridCol>
                <a:gridCol w="4348748">
                  <a:extLst>
                    <a:ext uri="{9D8B030D-6E8A-4147-A177-3AD203B41FA5}">
                      <a16:colId xmlns:a16="http://schemas.microsoft.com/office/drawing/2014/main" val="824553124"/>
                    </a:ext>
                  </a:extLst>
                </a:gridCol>
                <a:gridCol w="3968673">
                  <a:extLst>
                    <a:ext uri="{9D8B030D-6E8A-4147-A177-3AD203B41FA5}">
                      <a16:colId xmlns:a16="http://schemas.microsoft.com/office/drawing/2014/main" val="4265244648"/>
                    </a:ext>
                  </a:extLst>
                </a:gridCol>
                <a:gridCol w="1217351">
                  <a:extLst>
                    <a:ext uri="{9D8B030D-6E8A-4147-A177-3AD203B41FA5}">
                      <a16:colId xmlns:a16="http://schemas.microsoft.com/office/drawing/2014/main" val="1390949308"/>
                    </a:ext>
                  </a:extLst>
                </a:gridCol>
              </a:tblGrid>
              <a:tr h="370840">
                <a:tc>
                  <a:txBody>
                    <a:bodyPr/>
                    <a:lstStyle/>
                    <a:p>
                      <a:pPr algn="ctr"/>
                      <a:r>
                        <a:rPr lang="en-US" sz="1100" dirty="0"/>
                        <a:t>S.NO.</a:t>
                      </a:r>
                    </a:p>
                  </a:txBody>
                  <a:tcPr/>
                </a:tc>
                <a:tc>
                  <a:txBody>
                    <a:bodyPr/>
                    <a:lstStyle/>
                    <a:p>
                      <a:pPr algn="ctr"/>
                      <a:r>
                        <a:rPr lang="en-US" sz="1100" dirty="0"/>
                        <a:t>Title </a:t>
                      </a:r>
                    </a:p>
                  </a:txBody>
                  <a:tcPr/>
                </a:tc>
                <a:tc>
                  <a:txBody>
                    <a:bodyPr/>
                    <a:lstStyle/>
                    <a:p>
                      <a:pPr algn="ctr"/>
                      <a:r>
                        <a:rPr lang="en-US" sz="1100" dirty="0"/>
                        <a:t>Key Objectives</a:t>
                      </a:r>
                    </a:p>
                    <a:p>
                      <a:pPr algn="ctr"/>
                      <a:endParaRPr lang="en-US" sz="1100"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dirty="0"/>
                        <a:t>Justifications</a:t>
                      </a:r>
                    </a:p>
                  </a:txBody>
                  <a:tcPr/>
                </a:tc>
                <a:tc>
                  <a:txBody>
                    <a:bodyPr/>
                    <a:lstStyle/>
                    <a:p>
                      <a:pPr algn="ctr"/>
                      <a:r>
                        <a:rPr lang="en-US" sz="1100" dirty="0"/>
                        <a:t>Potential dependencies</a:t>
                      </a:r>
                    </a:p>
                  </a:txBody>
                  <a:tcPr/>
                </a:tc>
                <a:extLst>
                  <a:ext uri="{0D108BD9-81ED-4DB2-BD59-A6C34878D82A}">
                    <a16:rowId xmlns:a16="http://schemas.microsoft.com/office/drawing/2014/main" val="4108668729"/>
                  </a:ext>
                </a:extLst>
              </a:tr>
              <a:tr h="370840">
                <a:tc>
                  <a:txBody>
                    <a:bodyPr/>
                    <a:lstStyle/>
                    <a:p>
                      <a:r>
                        <a:rPr lang="en-US" sz="1100" dirty="0"/>
                        <a:t>7</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b="1" kern="0" dirty="0">
                          <a:solidFill>
                            <a:schemeClr val="dk1"/>
                          </a:solidFill>
                          <a:latin typeface="+mn-lt"/>
                          <a:ea typeface="+mn-ea"/>
                          <a:cs typeface="+mn-cs"/>
                        </a:rPr>
                        <a:t>Integrated Sensing and Communication</a:t>
                      </a:r>
                    </a:p>
                    <a:p>
                      <a:pPr marL="0" algn="l" defTabSz="914400" rtl="0" eaLnBrk="1" latinLnBrk="0" hangingPunct="1"/>
                      <a:endParaRPr lang="en-US" sz="1100" b="1" kern="0" dirty="0">
                        <a:solidFill>
                          <a:schemeClr val="dk1"/>
                        </a:solidFill>
                        <a:latin typeface="+mn-lt"/>
                        <a:ea typeface="+mn-ea"/>
                        <a:cs typeface="+mn-cs"/>
                      </a:endParaRPr>
                    </a:p>
                  </a:txBody>
                  <a:tcPr/>
                </a:tc>
                <a:tc>
                  <a:txBody>
                    <a:bodyPr/>
                    <a:lstStyle/>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GB" sz="1100" kern="1200" dirty="0">
                          <a:solidFill>
                            <a:schemeClr val="dk1"/>
                          </a:solidFill>
                          <a:latin typeface="+mn-lt"/>
                          <a:ea typeface="+mn-ea"/>
                          <a:cs typeface="+mn-cs"/>
                        </a:rPr>
                        <a:t>Mechanisms to support sensing result calculation and processing using In-network computing.</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GB" sz="1100" kern="1200" dirty="0">
                          <a:solidFill>
                            <a:schemeClr val="dk1"/>
                          </a:solidFill>
                          <a:latin typeface="+mn-lt"/>
                          <a:ea typeface="+mn-ea"/>
                          <a:cs typeface="+mn-cs"/>
                        </a:rPr>
                        <a:t>Transport mechanisms for result calculation.</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GB" sz="1100" kern="1200" dirty="0">
                          <a:solidFill>
                            <a:schemeClr val="dk1"/>
                          </a:solidFill>
                          <a:latin typeface="+mn-lt"/>
                          <a:ea typeface="+mn-ea"/>
                          <a:cs typeface="+mn-cs"/>
                        </a:rPr>
                        <a:t>Integration of sensing and computing.</a:t>
                      </a:r>
                    </a:p>
                    <a:p>
                      <a:pPr marL="0" marR="0" lvl="0" indent="0" algn="l" defTabSz="914400" rtl="0" eaLnBrk="1" fontAlgn="auto" latinLnBrk="0" hangingPunct="1">
                        <a:lnSpc>
                          <a:spcPct val="100000"/>
                        </a:lnSpc>
                        <a:spcBef>
                          <a:spcPts val="0"/>
                        </a:spcBef>
                        <a:spcAft>
                          <a:spcPts val="0"/>
                        </a:spcAft>
                        <a:buClrTx/>
                        <a:buSzTx/>
                        <a:buFont typeface="+mj-lt"/>
                        <a:buNone/>
                        <a:tabLst/>
                        <a:defRPr/>
                      </a:pPr>
                      <a:endParaRPr lang="en-GB" sz="1100" kern="0" dirty="0"/>
                    </a:p>
                  </a:txBody>
                  <a:tcPr/>
                </a:tc>
                <a:tc>
                  <a:txBody>
                    <a:bodyPr/>
                    <a:lstStyle/>
                    <a:p>
                      <a:r>
                        <a:rPr lang="en-GB" sz="1100" dirty="0"/>
                        <a:t>ISAC's implementation is crucial for achieving lower latency in processed data availability, leading to faster response times. Resource optimization through ISAC improves network efficiency, while its inherent sustainability contributes to environmental goals.  Moreover, it unlocks innovative applications such as immersive environments and digital twins.  </a:t>
                      </a:r>
                    </a:p>
                  </a:txBody>
                  <a:tcPr/>
                </a:tc>
                <a:tc>
                  <a:txBody>
                    <a:bodyPr/>
                    <a:lstStyle/>
                    <a:p>
                      <a:r>
                        <a:rPr lang="en-US" sz="1100" dirty="0"/>
                        <a:t>RAN and CT WGs</a:t>
                      </a:r>
                    </a:p>
                  </a:txBody>
                  <a:tcPr/>
                </a:tc>
                <a:extLst>
                  <a:ext uri="{0D108BD9-81ED-4DB2-BD59-A6C34878D82A}">
                    <a16:rowId xmlns:a16="http://schemas.microsoft.com/office/drawing/2014/main" val="179872507"/>
                  </a:ext>
                </a:extLst>
              </a:tr>
              <a:tr h="370840">
                <a:tc>
                  <a:txBody>
                    <a:bodyPr/>
                    <a:lstStyle/>
                    <a:p>
                      <a:r>
                        <a:rPr lang="en-US" sz="1100" dirty="0"/>
                        <a:t>8</a:t>
                      </a:r>
                    </a:p>
                  </a:txBody>
                  <a:tcPr/>
                </a:tc>
                <a:tc>
                  <a:txBody>
                    <a:bodyPr/>
                    <a:lstStyle/>
                    <a:p>
                      <a:r>
                        <a:rPr lang="en-US" sz="1100" b="1" dirty="0"/>
                        <a:t>Access integrations </a:t>
                      </a:r>
                    </a:p>
                  </a:txBody>
                  <a:tcPr/>
                </a:tc>
                <a:tc>
                  <a:txBody>
                    <a:bodyPr/>
                    <a:lstStyle/>
                    <a:p>
                      <a:pPr marL="171450" indent="-171450">
                        <a:buFontTx/>
                        <a:buChar char="-"/>
                      </a:pPr>
                      <a:r>
                        <a:rPr lang="en-GB" sz="1100" dirty="0">
                          <a:solidFill>
                            <a:schemeClr val="tx1"/>
                          </a:solidFill>
                        </a:rPr>
                        <a:t>NTN</a:t>
                      </a:r>
                    </a:p>
                    <a:p>
                      <a:pPr marL="628650" lvl="1" indent="-171450">
                        <a:buFontTx/>
                        <a:buChar char="-"/>
                      </a:pPr>
                      <a:r>
                        <a:rPr lang="en-GB" sz="1100" dirty="0">
                          <a:solidFill>
                            <a:schemeClr val="tx1"/>
                          </a:solidFill>
                        </a:rPr>
                        <a:t>System architecture design for Multi-Orbit NTN e.g., mobility management, Roaming, etc.</a:t>
                      </a:r>
                    </a:p>
                    <a:p>
                      <a:pPr marL="628650" lvl="1" indent="-171450">
                        <a:buFontTx/>
                        <a:buChar char="-"/>
                      </a:pPr>
                      <a:r>
                        <a:rPr lang="en-GB" sz="1100" dirty="0">
                          <a:solidFill>
                            <a:schemeClr val="tx1"/>
                          </a:solidFill>
                        </a:rPr>
                        <a:t>System architecture design for Edge Computing using NTN with real-time processing</a:t>
                      </a:r>
                    </a:p>
                    <a:p>
                      <a:pPr marL="628650" lvl="1" indent="-171450">
                        <a:buFontTx/>
                        <a:buChar char="-"/>
                      </a:pPr>
                      <a:r>
                        <a:rPr lang="en-GB" sz="1100" dirty="0">
                          <a:solidFill>
                            <a:schemeClr val="tx1"/>
                          </a:solidFill>
                        </a:rPr>
                        <a:t>System architecture design for PWS extension to use NTN and mechanism to support geo-targeted warning notifications.</a:t>
                      </a:r>
                    </a:p>
                    <a:p>
                      <a:pPr marL="457200" lvl="1" indent="0">
                        <a:buFontTx/>
                        <a:buNone/>
                      </a:pPr>
                      <a:endParaRPr lang="en-GB" sz="1100" dirty="0">
                        <a:solidFill>
                          <a:schemeClr val="tx1"/>
                        </a:solidFill>
                      </a:endParaRPr>
                    </a:p>
                    <a:p>
                      <a:pPr marL="171450" indent="-171450">
                        <a:buFontTx/>
                        <a:buChar char="-"/>
                      </a:pPr>
                      <a:r>
                        <a:rPr lang="en-GB" sz="1100" kern="1200" dirty="0">
                          <a:solidFill>
                            <a:schemeClr val="tx1"/>
                          </a:solidFill>
                          <a:latin typeface="+mn-lt"/>
                          <a:ea typeface="+mn-ea"/>
                          <a:cs typeface="+mn-cs"/>
                        </a:rPr>
                        <a:t>Indoor coverage support</a:t>
                      </a:r>
                    </a:p>
                    <a:p>
                      <a:pPr marL="628650" lvl="1" indent="-171450">
                        <a:buFontTx/>
                        <a:buChar char="-"/>
                      </a:pPr>
                      <a:r>
                        <a:rPr lang="en-GB" sz="1100" kern="1200" dirty="0">
                          <a:solidFill>
                            <a:schemeClr val="tx1"/>
                          </a:solidFill>
                          <a:latin typeface="+mn-lt"/>
                          <a:ea typeface="+mn-ea"/>
                          <a:cs typeface="+mn-cs"/>
                        </a:rPr>
                        <a:t>The 6G architecture is designed to facilitate millimetre wave coverage, especially indoors.</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100" dirty="0"/>
                        <a:t>The proposed initiatives aim to unlock significant technological advancements such as autonomous driving capabilities, connectivity for IoT, remote area coverage, and to provide critical communication infrastructure for search and rescue and disaster relief operations.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100" dirty="0"/>
                        <a:t>Indoor coverage small cells should be supported by the design, which is necessary for indoor coverage and utilisation of the millimetre wave spectrum.</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dirty="0"/>
                        <a:t>SA3, RAN/CT WGs.</a:t>
                      </a:r>
                    </a:p>
                  </a:txBody>
                  <a:tcPr/>
                </a:tc>
                <a:extLst>
                  <a:ext uri="{0D108BD9-81ED-4DB2-BD59-A6C34878D82A}">
                    <a16:rowId xmlns:a16="http://schemas.microsoft.com/office/drawing/2014/main" val="2924388382"/>
                  </a:ext>
                </a:extLst>
              </a:tr>
              <a:tr h="370840">
                <a:tc>
                  <a:txBody>
                    <a:bodyPr/>
                    <a:lstStyle/>
                    <a:p>
                      <a:r>
                        <a:rPr lang="en-US" sz="1100" dirty="0"/>
                        <a:t>9</a:t>
                      </a:r>
                    </a:p>
                  </a:txBody>
                  <a:tcPr/>
                </a:tc>
                <a:tc>
                  <a:txBody>
                    <a:bodyPr/>
                    <a:lstStyle/>
                    <a:p>
                      <a:r>
                        <a:rPr lang="en-US" sz="1100" b="1" dirty="0"/>
                        <a:t>IoT</a:t>
                      </a:r>
                    </a:p>
                  </a:txBody>
                  <a:tcPr/>
                </a:tc>
                <a:tc>
                  <a:txBody>
                    <a:bodyPr/>
                    <a:lstStyle/>
                    <a:p>
                      <a:pPr marL="0" indent="0">
                        <a:buFont typeface="+mj-lt"/>
                        <a:buNone/>
                      </a:pPr>
                      <a:r>
                        <a:rPr lang="en-US" sz="1100" kern="1200" dirty="0">
                          <a:solidFill>
                            <a:schemeClr val="dk1"/>
                          </a:solidFill>
                          <a:effectLst/>
                          <a:latin typeface="+mn-lt"/>
                          <a:ea typeface="+mn-ea"/>
                          <a:cs typeface="+mn-cs"/>
                        </a:rPr>
                        <a:t>Integrate support for IoT devices in the 6G system from day 1.</a:t>
                      </a:r>
                    </a:p>
                  </a:txBody>
                  <a:tcPr/>
                </a:tc>
                <a:tc>
                  <a:txBody>
                    <a:bodyPr/>
                    <a:lstStyle/>
                    <a:p>
                      <a:r>
                        <a:rPr lang="en-US" sz="1100" dirty="0"/>
                        <a:t>Migrating LTE-MTC, NB-IoT and </a:t>
                      </a:r>
                      <a:r>
                        <a:rPr lang="en-GB" sz="1100" dirty="0"/>
                        <a:t>NR (e)</a:t>
                      </a:r>
                      <a:r>
                        <a:rPr lang="en-GB" sz="1100" dirty="0" err="1"/>
                        <a:t>RedCap</a:t>
                      </a:r>
                      <a:r>
                        <a:rPr lang="en-US" sz="1100" dirty="0"/>
                        <a:t> to a new generation enabling IoT use cases in a 6G era.</a:t>
                      </a:r>
                    </a:p>
                  </a:txBody>
                  <a:tcPr/>
                </a:tc>
                <a:tc>
                  <a:txBody>
                    <a:bodyPr/>
                    <a:lstStyle/>
                    <a:p>
                      <a:r>
                        <a:rPr lang="en-US" sz="1100" dirty="0"/>
                        <a:t>SA3, CT1</a:t>
                      </a:r>
                    </a:p>
                  </a:txBody>
                  <a:tcPr/>
                </a:tc>
                <a:extLst>
                  <a:ext uri="{0D108BD9-81ED-4DB2-BD59-A6C34878D82A}">
                    <a16:rowId xmlns:a16="http://schemas.microsoft.com/office/drawing/2014/main" val="1822066480"/>
                  </a:ext>
                </a:extLst>
              </a:tr>
            </a:tbl>
          </a:graphicData>
        </a:graphic>
      </p:graphicFrame>
    </p:spTree>
    <p:extLst>
      <p:ext uri="{BB962C8B-B14F-4D97-AF65-F5344CB8AC3E}">
        <p14:creationId xmlns:p14="http://schemas.microsoft.com/office/powerpoint/2010/main" val="4170785317"/>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782EF98-5A5C-785E-959E-3864C1351AC0}"/>
            </a:ext>
          </a:extLst>
        </p:cNvPr>
        <p:cNvGrpSpPr/>
        <p:nvPr/>
      </p:nvGrpSpPr>
      <p:grpSpPr>
        <a:xfrm>
          <a:off x="0" y="0"/>
          <a:ext cx="0" cy="0"/>
          <a:chOff x="0" y="0"/>
          <a:chExt cx="0" cy="0"/>
        </a:xfrm>
      </p:grpSpPr>
      <p:sp>
        <p:nvSpPr>
          <p:cNvPr id="8194" name="Title 1">
            <a:extLst>
              <a:ext uri="{FF2B5EF4-FFF2-40B4-BE49-F238E27FC236}">
                <a16:creationId xmlns:a16="http://schemas.microsoft.com/office/drawing/2014/main" id="{18BBC1B5-13F1-DB75-BAE5-F827A883148F}"/>
              </a:ext>
            </a:extLst>
          </p:cNvPr>
          <p:cNvSpPr>
            <a:spLocks noGrp="1"/>
          </p:cNvSpPr>
          <p:nvPr>
            <p:ph type="title"/>
          </p:nvPr>
        </p:nvSpPr>
        <p:spPr/>
        <p:txBody>
          <a:bodyPr/>
          <a:lstStyle/>
          <a:p>
            <a:r>
              <a:rPr lang="en-GB" altLang="en-US" sz="2400" dirty="0"/>
              <a:t>View on 6G SID Scope Content for Architecture requirements (4/4)</a:t>
            </a:r>
          </a:p>
        </p:txBody>
      </p:sp>
      <p:graphicFrame>
        <p:nvGraphicFramePr>
          <p:cNvPr id="2" name="Table 2">
            <a:extLst>
              <a:ext uri="{FF2B5EF4-FFF2-40B4-BE49-F238E27FC236}">
                <a16:creationId xmlns:a16="http://schemas.microsoft.com/office/drawing/2014/main" id="{98DBE5C9-7BA3-DD32-62A0-311EB1230037}"/>
              </a:ext>
            </a:extLst>
          </p:cNvPr>
          <p:cNvGraphicFramePr>
            <a:graphicFrameLocks noGrp="1"/>
          </p:cNvGraphicFramePr>
          <p:nvPr>
            <p:ph idx="1"/>
            <p:extLst>
              <p:ext uri="{D42A27DB-BD31-4B8C-83A1-F6EECF244321}">
                <p14:modId xmlns:p14="http://schemas.microsoft.com/office/powerpoint/2010/main" val="4077554443"/>
              </p:ext>
            </p:extLst>
          </p:nvPr>
        </p:nvGraphicFramePr>
        <p:xfrm>
          <a:off x="121716" y="1690688"/>
          <a:ext cx="11866068" cy="4815840"/>
        </p:xfrm>
        <a:graphic>
          <a:graphicData uri="http://schemas.openxmlformats.org/drawingml/2006/table">
            <a:tbl>
              <a:tblPr firstRow="1" bandRow="1">
                <a:tableStyleId>{5C22544A-7EE6-4342-B048-85BDC9FD1C3A}</a:tableStyleId>
              </a:tblPr>
              <a:tblGrid>
                <a:gridCol w="763024">
                  <a:extLst>
                    <a:ext uri="{9D8B030D-6E8A-4147-A177-3AD203B41FA5}">
                      <a16:colId xmlns:a16="http://schemas.microsoft.com/office/drawing/2014/main" val="2236238882"/>
                    </a:ext>
                  </a:extLst>
                </a:gridCol>
                <a:gridCol w="1266349">
                  <a:extLst>
                    <a:ext uri="{9D8B030D-6E8A-4147-A177-3AD203B41FA5}">
                      <a16:colId xmlns:a16="http://schemas.microsoft.com/office/drawing/2014/main" val="562605877"/>
                    </a:ext>
                  </a:extLst>
                </a:gridCol>
                <a:gridCol w="4684426">
                  <a:extLst>
                    <a:ext uri="{9D8B030D-6E8A-4147-A177-3AD203B41FA5}">
                      <a16:colId xmlns:a16="http://schemas.microsoft.com/office/drawing/2014/main" val="824553124"/>
                    </a:ext>
                  </a:extLst>
                </a:gridCol>
                <a:gridCol w="3610092">
                  <a:extLst>
                    <a:ext uri="{9D8B030D-6E8A-4147-A177-3AD203B41FA5}">
                      <a16:colId xmlns:a16="http://schemas.microsoft.com/office/drawing/2014/main" val="4265244648"/>
                    </a:ext>
                  </a:extLst>
                </a:gridCol>
                <a:gridCol w="1542177">
                  <a:extLst>
                    <a:ext uri="{9D8B030D-6E8A-4147-A177-3AD203B41FA5}">
                      <a16:colId xmlns:a16="http://schemas.microsoft.com/office/drawing/2014/main" val="1390949308"/>
                    </a:ext>
                  </a:extLst>
                </a:gridCol>
              </a:tblGrid>
              <a:tr h="370840">
                <a:tc>
                  <a:txBody>
                    <a:bodyPr/>
                    <a:lstStyle/>
                    <a:p>
                      <a:pPr algn="ctr"/>
                      <a:r>
                        <a:rPr lang="en-US" sz="1100" dirty="0"/>
                        <a:t>S.NO.</a:t>
                      </a:r>
                    </a:p>
                  </a:txBody>
                  <a:tcPr/>
                </a:tc>
                <a:tc>
                  <a:txBody>
                    <a:bodyPr/>
                    <a:lstStyle/>
                    <a:p>
                      <a:pPr algn="ctr"/>
                      <a:r>
                        <a:rPr lang="en-US" sz="1100" dirty="0"/>
                        <a:t>Title </a:t>
                      </a:r>
                    </a:p>
                  </a:txBody>
                  <a:tcPr/>
                </a:tc>
                <a:tc>
                  <a:txBody>
                    <a:bodyPr/>
                    <a:lstStyle/>
                    <a:p>
                      <a:pPr algn="ctr"/>
                      <a:r>
                        <a:rPr lang="en-US" sz="1100" dirty="0"/>
                        <a:t>Key Objectives</a:t>
                      </a:r>
                    </a:p>
                    <a:p>
                      <a:pPr algn="ctr"/>
                      <a:endParaRPr lang="en-US" sz="1100" dirty="0"/>
                    </a:p>
                  </a:txBody>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dirty="0"/>
                        <a:t>Justifications</a:t>
                      </a:r>
                    </a:p>
                  </a:txBody>
                  <a:tcPr/>
                </a:tc>
                <a:tc>
                  <a:txBody>
                    <a:bodyPr/>
                    <a:lstStyle/>
                    <a:p>
                      <a:pPr algn="ctr"/>
                      <a:r>
                        <a:rPr lang="en-US" sz="1100" dirty="0"/>
                        <a:t>Potential dependencies</a:t>
                      </a:r>
                    </a:p>
                  </a:txBody>
                  <a:tcPr/>
                </a:tc>
                <a:extLst>
                  <a:ext uri="{0D108BD9-81ED-4DB2-BD59-A6C34878D82A}">
                    <a16:rowId xmlns:a16="http://schemas.microsoft.com/office/drawing/2014/main" val="4108668729"/>
                  </a:ext>
                </a:extLst>
              </a:tr>
              <a:tr h="370840">
                <a:tc>
                  <a:txBody>
                    <a:bodyPr/>
                    <a:lstStyle/>
                    <a:p>
                      <a:r>
                        <a:rPr lang="en-US" sz="1100" dirty="0"/>
                        <a:t>10</a:t>
                      </a:r>
                    </a:p>
                  </a:txBody>
                  <a:tcPr/>
                </a:tc>
                <a:tc>
                  <a:txBody>
                    <a:bodyPr/>
                    <a:lstStyle/>
                    <a:p>
                      <a:pPr marL="0" algn="l" defTabSz="914400" rtl="0" eaLnBrk="1" latinLnBrk="0" hangingPunct="1"/>
                      <a:r>
                        <a:rPr lang="en-US" sz="1100" b="1" kern="0" dirty="0">
                          <a:solidFill>
                            <a:schemeClr val="tx1"/>
                          </a:solidFill>
                          <a:latin typeface="+mn-lt"/>
                          <a:ea typeface="+mn-ea"/>
                          <a:cs typeface="+mn-cs"/>
                        </a:rPr>
                        <a:t>Robustness and resiliency</a:t>
                      </a:r>
                    </a:p>
                  </a:txBody>
                  <a:tcPr/>
                </a:tc>
                <a:tc>
                  <a:txBody>
                    <a:bodyPr/>
                    <a:lstStyle/>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GB" sz="1100" kern="1200" dirty="0">
                          <a:solidFill>
                            <a:schemeClr val="tx1"/>
                          </a:solidFill>
                          <a:latin typeface="+mn-lt"/>
                          <a:ea typeface="+mn-ea"/>
                          <a:cs typeface="+mn-cs"/>
                        </a:rPr>
                        <a:t>Identify potential architectural principles and study mechanisms to avoid, or lower the risk of, network failures, network modification operation mishandling, and network overload.</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GB" sz="1100" kern="1200" dirty="0">
                          <a:solidFill>
                            <a:schemeClr val="tx1"/>
                          </a:solidFill>
                          <a:latin typeface="+mn-lt"/>
                          <a:ea typeface="+mn-ea"/>
                          <a:cs typeface="+mn-cs"/>
                        </a:rPr>
                        <a:t>Study mechanisms to recover from the above-mentioned incidents.</a:t>
                      </a:r>
                    </a:p>
                  </a:txBody>
                  <a:tcPr/>
                </a:tc>
                <a:tc>
                  <a:txBody>
                    <a:bodyPr/>
                    <a:lstStyle/>
                    <a:p>
                      <a:r>
                        <a:rPr lang="en-GB" sz="1100" dirty="0"/>
                        <a:t>SA1 TR22.870, clause 5.4.1 Zero-Outage Network states, “significant incidents over the last four years […] affecting a vast number of users and causing disruptions in industry applications […]resulting in substantial economic losses. […] The 6G will introduce […] artificial intelligence, digital twins, and sensing, which present new challenges […] it is found that network failures, network modification operations, and network overload are the main causes.”</a:t>
                      </a:r>
                    </a:p>
                    <a:p>
                      <a:endParaRPr lang="en-GB" sz="1100" dirty="0"/>
                    </a:p>
                    <a:p>
                      <a:r>
                        <a:rPr lang="en-GB" sz="1100" dirty="0"/>
                        <a:t>Considering certain architectural principles (e.g., simplified core) may also be beneficial.</a:t>
                      </a:r>
                    </a:p>
                  </a:txBody>
                  <a:tcPr/>
                </a:tc>
                <a:tc>
                  <a:txBody>
                    <a:bodyPr/>
                    <a:lstStyle/>
                    <a:p>
                      <a:r>
                        <a:rPr lang="en-US" sz="1100" dirty="0"/>
                        <a:t>CT4 and CT1</a:t>
                      </a:r>
                    </a:p>
                  </a:txBody>
                  <a:tcPr/>
                </a:tc>
                <a:extLst>
                  <a:ext uri="{0D108BD9-81ED-4DB2-BD59-A6C34878D82A}">
                    <a16:rowId xmlns:a16="http://schemas.microsoft.com/office/drawing/2014/main" val="2007043808"/>
                  </a:ext>
                </a:extLst>
              </a:tr>
              <a:tr h="370840">
                <a:tc>
                  <a:txBody>
                    <a:bodyPr/>
                    <a:lstStyle/>
                    <a:p>
                      <a:r>
                        <a:rPr lang="en-US" sz="1100" dirty="0"/>
                        <a:t>11</a:t>
                      </a:r>
                    </a:p>
                  </a:txBody>
                  <a:tcPr/>
                </a:tc>
                <a:tc>
                  <a:txBody>
                    <a:bodyPr/>
                    <a:lstStyle/>
                    <a:p>
                      <a:pPr marL="0" algn="l" defTabSz="914400" rtl="0" eaLnBrk="1" latinLnBrk="0" hangingPunct="1"/>
                      <a:r>
                        <a:rPr lang="en-US" sz="1100" b="1" kern="0" dirty="0">
                          <a:solidFill>
                            <a:schemeClr val="tx1"/>
                          </a:solidFill>
                          <a:latin typeface="+mn-lt"/>
                          <a:ea typeface="+mn-ea"/>
                          <a:cs typeface="+mn-cs"/>
                        </a:rPr>
                        <a:t>Network exposure framework </a:t>
                      </a:r>
                    </a:p>
                  </a:txBody>
                  <a:tcPr/>
                </a:tc>
                <a:tc>
                  <a:txBody>
                    <a:bodyPr/>
                    <a:lstStyle/>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GB" sz="1100" kern="1200" dirty="0">
                          <a:solidFill>
                            <a:schemeClr val="tx1"/>
                          </a:solidFill>
                          <a:latin typeface="+mn-lt"/>
                          <a:ea typeface="+mn-ea"/>
                          <a:cs typeface="+mn-cs"/>
                        </a:rPr>
                        <a:t>Study potential enhancement of overall framework to expose network capability and to allow operation from the outside.</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GB" sz="1100" kern="1200" dirty="0">
                          <a:solidFill>
                            <a:schemeClr val="tx1"/>
                          </a:solidFill>
                          <a:latin typeface="+mn-lt"/>
                          <a:ea typeface="+mn-ea"/>
                          <a:cs typeface="+mn-cs"/>
                        </a:rPr>
                        <a:t>Study potential enhancement of mechanisms for obtaining necessary authorization and user consent.</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GB" sz="1100" kern="1200" dirty="0">
                          <a:solidFill>
                            <a:schemeClr val="tx1"/>
                          </a:solidFill>
                          <a:latin typeface="+mn-lt"/>
                          <a:ea typeface="+mn-ea"/>
                          <a:cs typeface="+mn-cs"/>
                        </a:rPr>
                        <a:t>Study overall framework to expose network big data and to synchronize it with the external situation.</a:t>
                      </a:r>
                    </a:p>
                    <a:p>
                      <a:pPr marL="171450" marR="0" lvl="0" indent="-171450" algn="l" defTabSz="914400" rtl="0" eaLnBrk="1" fontAlgn="auto" latinLnBrk="0" hangingPunct="1">
                        <a:lnSpc>
                          <a:spcPct val="100000"/>
                        </a:lnSpc>
                        <a:spcBef>
                          <a:spcPts val="0"/>
                        </a:spcBef>
                        <a:spcAft>
                          <a:spcPts val="0"/>
                        </a:spcAft>
                        <a:buClrTx/>
                        <a:buSzTx/>
                        <a:buFontTx/>
                        <a:buChar char="-"/>
                        <a:tabLst/>
                        <a:defRPr/>
                      </a:pPr>
                      <a:r>
                        <a:rPr lang="en-GB" sz="1100" kern="1200" dirty="0">
                          <a:solidFill>
                            <a:schemeClr val="tx1"/>
                          </a:solidFill>
                          <a:latin typeface="+mn-lt"/>
                          <a:ea typeface="+mn-ea"/>
                          <a:cs typeface="+mn-cs"/>
                        </a:rPr>
                        <a:t>Study mechanisms for low latency notification for real-time synchronization.</a:t>
                      </a:r>
                    </a:p>
                  </a:txBody>
                  <a:tcPr/>
                </a:tc>
                <a:tc>
                  <a:txBody>
                    <a:bodyPr/>
                    <a:lstStyle/>
                    <a:p>
                      <a:r>
                        <a:rPr lang="en-GB" sz="1100" dirty="0"/>
                        <a:t>The network capability exposure has been recognized beneficial during 5G time. It is expected to be enhanced for 6G as well. Big data that are obtained and accumulated in the network can be a source of potential business, if it can be shared in an appropriate manner. Incorporating data of the external situation will enhance the value of the stored data.</a:t>
                      </a:r>
                    </a:p>
                  </a:txBody>
                  <a:tcPr/>
                </a:tc>
                <a:tc>
                  <a:txBody>
                    <a:bodyPr/>
                    <a:lstStyle/>
                    <a:p>
                      <a:r>
                        <a:rPr lang="en-US" sz="1100" dirty="0"/>
                        <a:t>SA6, SA3, CT3</a:t>
                      </a:r>
                    </a:p>
                  </a:txBody>
                  <a:tcPr/>
                </a:tc>
                <a:extLst>
                  <a:ext uri="{0D108BD9-81ED-4DB2-BD59-A6C34878D82A}">
                    <a16:rowId xmlns:a16="http://schemas.microsoft.com/office/drawing/2014/main" val="2915440990"/>
                  </a:ext>
                </a:extLst>
              </a:tr>
              <a:tr h="370840">
                <a:tc>
                  <a:txBody>
                    <a:bodyPr/>
                    <a:lstStyle/>
                    <a:p>
                      <a:r>
                        <a:rPr lang="en-US" sz="1100" dirty="0"/>
                        <a:t>12</a:t>
                      </a:r>
                    </a:p>
                  </a:txBody>
                  <a:tcPr/>
                </a:tc>
                <a:tc>
                  <a:txBody>
                    <a:bodyPr/>
                    <a:lstStyle/>
                    <a:p>
                      <a:pPr marL="0" algn="l" defTabSz="914400" rtl="0" eaLnBrk="1" latinLnBrk="0" hangingPunct="1"/>
                      <a:r>
                        <a:rPr lang="en-GB" sz="1100" b="1" kern="0" dirty="0">
                          <a:solidFill>
                            <a:schemeClr val="dk1"/>
                          </a:solidFill>
                          <a:latin typeface="+mn-lt"/>
                          <a:ea typeface="+mn-ea"/>
                          <a:cs typeface="+mn-cs"/>
                        </a:rPr>
                        <a:t>Legacy services</a:t>
                      </a:r>
                      <a:endParaRPr lang="en-US" sz="1100" b="1" kern="0" dirty="0">
                        <a:solidFill>
                          <a:schemeClr val="dk1"/>
                        </a:solidFill>
                        <a:latin typeface="+mn-lt"/>
                        <a:ea typeface="+mn-ea"/>
                        <a:cs typeface="+mn-cs"/>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 typeface="+mj-lt"/>
                        <a:buNone/>
                        <a:tabLst/>
                        <a:defRPr/>
                      </a:pPr>
                      <a:r>
                        <a:rPr lang="en-GB" sz="1100" kern="0" dirty="0"/>
                        <a:t>Legacy services (e.g. Voice, SMS, Emergency service, Priority service, etc.)</a:t>
                      </a:r>
                    </a:p>
                  </a:txBody>
                  <a:tcPr/>
                </a:tc>
                <a:tc>
                  <a:txBody>
                    <a:bodyPr/>
                    <a:lstStyle/>
                    <a:p>
                      <a:r>
                        <a:rPr lang="en-GB" sz="1100" dirty="0"/>
                        <a:t>Support existing regulatory requirements in initial 6G specifications.</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dirty="0"/>
                        <a:t>RAN and CT WGs</a:t>
                      </a:r>
                    </a:p>
                    <a:p>
                      <a:endParaRPr lang="en-US" sz="1100" dirty="0"/>
                    </a:p>
                  </a:txBody>
                  <a:tcPr/>
                </a:tc>
                <a:extLst>
                  <a:ext uri="{0D108BD9-81ED-4DB2-BD59-A6C34878D82A}">
                    <a16:rowId xmlns:a16="http://schemas.microsoft.com/office/drawing/2014/main" val="779832184"/>
                  </a:ext>
                </a:extLst>
              </a:tr>
              <a:tr h="370840">
                <a:tc>
                  <a:txBody>
                    <a:bodyPr/>
                    <a:lstStyle/>
                    <a:p>
                      <a:r>
                        <a:rPr lang="en-US" sz="1100" dirty="0"/>
                        <a:t>13</a:t>
                      </a:r>
                    </a:p>
                  </a:txBody>
                  <a:tcPr/>
                </a:tc>
                <a:tc>
                  <a:txBody>
                    <a:bodyPr/>
                    <a:lstStyle/>
                    <a:p>
                      <a:pPr marL="0" algn="l" defTabSz="914400" rtl="0" eaLnBrk="1" latinLnBrk="0" hangingPunct="1"/>
                      <a:r>
                        <a:rPr lang="en-US" sz="1100" b="1" kern="0" dirty="0">
                          <a:solidFill>
                            <a:schemeClr val="tx1"/>
                          </a:solidFill>
                          <a:latin typeface="+mn-lt"/>
                          <a:ea typeface="+mn-ea"/>
                          <a:cs typeface="+mn-cs"/>
                        </a:rPr>
                        <a:t>RAN-Core Service Based Interface</a:t>
                      </a:r>
                    </a:p>
                  </a:txBody>
                  <a:tcPr/>
                </a:tc>
                <a:tc>
                  <a:txBody>
                    <a:bodyPr/>
                    <a:lstStyle/>
                    <a:p>
                      <a:pPr marL="171450" indent="-171450">
                        <a:buFontTx/>
                        <a:buChar char="-"/>
                      </a:pPr>
                      <a:r>
                        <a:rPr lang="en-US" sz="1100" dirty="0">
                          <a:solidFill>
                            <a:schemeClr val="tx1"/>
                          </a:solidFill>
                        </a:rPr>
                        <a:t>Study whether to adopt RAN-Core interface to be service-based design.</a:t>
                      </a:r>
                    </a:p>
                    <a:p>
                      <a:pPr marL="171450" indent="-171450">
                        <a:buFontTx/>
                        <a:buChar char="-"/>
                      </a:pPr>
                      <a:r>
                        <a:rPr lang="en-GB" sz="1100" dirty="0">
                          <a:solidFill>
                            <a:schemeClr val="tx1"/>
                          </a:solidFill>
                        </a:rPr>
                        <a:t>Simplifying the system architecture by combining overlapping functions in RAN and CN (mobility management, paging)</a:t>
                      </a:r>
                      <a:endParaRPr lang="en-US" sz="1100" dirty="0">
                        <a:solidFill>
                          <a:schemeClr val="tx1"/>
                        </a:solidFill>
                      </a:endParaRPr>
                    </a:p>
                  </a:txBody>
                  <a:tcPr/>
                </a:tc>
                <a:tc>
                  <a:txBody>
                    <a:bodyPr/>
                    <a:lstStyle/>
                    <a:p>
                      <a:r>
                        <a:rPr lang="en-GB" sz="1100" dirty="0">
                          <a:solidFill>
                            <a:schemeClr val="tx1"/>
                          </a:solidFill>
                        </a:rPr>
                        <a:t>Investigation of the 3GPP-specific legacy protocol (e.g. SCTP) to replace it with virtualisation and cloud-friendly protocols.</a:t>
                      </a:r>
                    </a:p>
                    <a:p>
                      <a:r>
                        <a:rPr lang="en-GB" sz="1100" dirty="0">
                          <a:solidFill>
                            <a:schemeClr val="tx1"/>
                          </a:solidFill>
                        </a:rPr>
                        <a:t>Simplifying the system architecture by combining overlapping functions; performance enhancements.</a:t>
                      </a:r>
                      <a:endParaRPr lang="en-US" sz="1100" dirty="0">
                        <a:solidFill>
                          <a:schemeClr val="tx1"/>
                        </a:solidFill>
                      </a:endParaRPr>
                    </a:p>
                  </a:txBody>
                  <a:tcPr/>
                </a:tc>
                <a:tc>
                  <a:txBody>
                    <a:bodyPr/>
                    <a:lstStyle/>
                    <a:p>
                      <a:r>
                        <a:rPr lang="en-US" sz="1100" dirty="0">
                          <a:solidFill>
                            <a:schemeClr val="tx1"/>
                          </a:solidFill>
                        </a:rPr>
                        <a:t>RAN3, CT1, CT3, CT4</a:t>
                      </a:r>
                    </a:p>
                  </a:txBody>
                  <a:tcPr/>
                </a:tc>
                <a:extLst>
                  <a:ext uri="{0D108BD9-81ED-4DB2-BD59-A6C34878D82A}">
                    <a16:rowId xmlns:a16="http://schemas.microsoft.com/office/drawing/2014/main" val="1961773117"/>
                  </a:ext>
                </a:extLst>
              </a:tr>
            </a:tbl>
          </a:graphicData>
        </a:graphic>
      </p:graphicFrame>
    </p:spTree>
    <p:extLst>
      <p:ext uri="{BB962C8B-B14F-4D97-AF65-F5344CB8AC3E}">
        <p14:creationId xmlns:p14="http://schemas.microsoft.com/office/powerpoint/2010/main" val="3149706975"/>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Summary</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539646" y="1825625"/>
            <a:ext cx="11235128" cy="4351338"/>
          </a:xfrm>
        </p:spPr>
        <p:txBody>
          <a:bodyPr/>
          <a:lstStyle/>
          <a:p>
            <a:r>
              <a:rPr kumimoji="1" lang="en-GB" sz="2600" i="0" strike="noStrike" kern="0" cap="none" spc="0" normalizeH="0" baseline="0" noProof="0" dirty="0">
                <a:ln>
                  <a:noFill/>
                </a:ln>
                <a:solidFill>
                  <a:srgbClr val="000000"/>
                </a:solidFill>
                <a:effectLst/>
                <a:uLnTx/>
                <a:uFillTx/>
              </a:rPr>
              <a:t> </a:t>
            </a:r>
            <a:r>
              <a:rPr kumimoji="1" lang="en-GB" sz="2600" b="1" i="0" strike="noStrike" kern="0" cap="none" spc="0" normalizeH="0" baseline="0" noProof="0" dirty="0">
                <a:ln>
                  <a:noFill/>
                </a:ln>
                <a:effectLst/>
                <a:uLnTx/>
                <a:uFillTx/>
              </a:rPr>
              <a:t>Simplified 6G Architecture</a:t>
            </a:r>
            <a:r>
              <a:rPr kumimoji="1" lang="en-GB" sz="2600" i="0" strike="noStrike" kern="0" cap="none" spc="0" normalizeH="0" baseline="0" noProof="0" dirty="0">
                <a:ln>
                  <a:noFill/>
                </a:ln>
                <a:effectLst/>
                <a:uLnTx/>
                <a:uFillTx/>
              </a:rPr>
              <a:t>: We advocate for a streamlined architecture with reduced complexity and standardized deployment options to enhance cost-effectiveness.</a:t>
            </a:r>
          </a:p>
          <a:p>
            <a:r>
              <a:rPr lang="en-GB" sz="2600" b="1" dirty="0"/>
              <a:t>Open, Flexible, and Future-Proof:</a:t>
            </a:r>
            <a:r>
              <a:rPr lang="en-GB" sz="2600" dirty="0"/>
              <a:t> To maximize flexibility and prevent vendor lock-in, the 6G architecture should target cloud-friendly functionalities, built upon open and unified standards. This is particularly critical for the AI-native 6G core, ensuring seamless interoperability and a robust, vendor-neutral ecosystem.</a:t>
            </a:r>
          </a:p>
          <a:p>
            <a:r>
              <a:rPr lang="en-GB" altLang="en-US" sz="2600" b="1" dirty="0"/>
              <a:t>Innovation through Advanced Services</a:t>
            </a:r>
            <a:r>
              <a:rPr lang="en-GB" altLang="en-US" sz="2600" dirty="0"/>
              <a:t>: To foster future innovation, 6G architecture should integrate features supporting novel value-added services, including AI, service exposure capabilities, and compute offloading, etc.</a:t>
            </a:r>
            <a:endParaRPr lang="en-US" altLang="en-US" sz="2600" dirty="0"/>
          </a:p>
        </p:txBody>
      </p:sp>
    </p:spTree>
    <p:extLst>
      <p:ext uri="{BB962C8B-B14F-4D97-AF65-F5344CB8AC3E}">
        <p14:creationId xmlns:p14="http://schemas.microsoft.com/office/powerpoint/2010/main" val="2424538177"/>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276BB00055C1104EAD39324CCAC79946" ma:contentTypeVersion="13" ma:contentTypeDescription="Create a new document." ma:contentTypeScope="" ma:versionID="d4afbf158cd638a00b8a1c59a6a9be2d">
  <xsd:schema xmlns:xsd="http://www.w3.org/2001/XMLSchema" xmlns:xs="http://www.w3.org/2001/XMLSchema" xmlns:p="http://schemas.microsoft.com/office/2006/metadata/properties" xmlns:ns2="88955e85-2078-4749-8b7f-5c218a891dcb" xmlns:ns3="ad8111e4-be74-4584-b85f-06e6f51ef220" targetNamespace="http://schemas.microsoft.com/office/2006/metadata/properties" ma:root="true" ma:fieldsID="23ee02b9e11378c001c6a9b8e2446cf9" ns2:_="" ns3:_="">
    <xsd:import namespace="88955e85-2078-4749-8b7f-5c218a891dcb"/>
    <xsd:import namespace="ad8111e4-be74-4584-b85f-06e6f51ef220"/>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lcf76f155ced4ddcb4097134ff3c332f" minOccurs="0"/>
                <xsd:element ref="ns3:TaxCatchAll" minOccurs="0"/>
                <xsd:element ref="ns2:MediaServiceDateTaken" minOccurs="0"/>
                <xsd:element ref="ns2:MediaServiceOCR" minOccurs="0"/>
                <xsd:element ref="ns2:MediaServiceGenerationTime" minOccurs="0"/>
                <xsd:element ref="ns2:MediaServiceEventHashCode" minOccurs="0"/>
                <xsd:element ref="ns2:MediaLengthInSeconds"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8955e85-2078-4749-8b7f-5c218a891dc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8e0123c0-f721-43a0-95b4-daf11492c9d7" ma:termSetId="09814cd3-568e-fe90-9814-8d621ff8fb84" ma:anchorId="fba54fb3-c3e1-fe81-a776-ca4b69148c4d" ma:open="true" ma:isKeyword="false">
      <xsd:complexType>
        <xsd:sequence>
          <xsd:element ref="pc:Terms" minOccurs="0" maxOccurs="1"/>
        </xsd:sequence>
      </xsd:complexType>
    </xsd:element>
    <xsd:element name="MediaServiceDateTaken" ma:index="15" nillable="true" ma:displayName="MediaServiceDateTaken" ma:hidden="true" ma:indexed="true" ma:internalName="MediaServiceDateTaken"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LengthInSeconds" ma:index="19" nillable="true" ma:displayName="MediaLengthInSeconds" ma:hidden="true" ma:internalName="MediaLengthInSeconds" ma:readOnly="true">
      <xsd:simpleType>
        <xsd:restriction base="dms:Unknown"/>
      </xsd:simpleType>
    </xsd:element>
    <xsd:element name="MediaServiceLocation" ma:index="20"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ad8111e4-be74-4584-b85f-06e6f51ef220"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1f637f4a-d573-429a-b931-29211d7bec6c}" ma:internalName="TaxCatchAll" ma:showField="CatchAllData" ma:web="ad8111e4-be74-4584-b85f-06e6f51ef220">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TaxCatchAll xmlns="ad8111e4-be74-4584-b85f-06e6f51ef220" xsi:nil="true"/>
    <lcf76f155ced4ddcb4097134ff3c332f xmlns="88955e85-2078-4749-8b7f-5c218a891dcb">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2.xml><?xml version="1.0" encoding="utf-8"?>
<ds:datastoreItem xmlns:ds="http://schemas.openxmlformats.org/officeDocument/2006/customXml" ds:itemID="{15BC650C-1BC0-4401-BD78-5C3FD43630E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88955e85-2078-4749-8b7f-5c218a891dcb"/>
    <ds:schemaRef ds:uri="ad8111e4-be74-4584-b85f-06e6f51ef220"/>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35CA3727-A4EB-4398-9783-D0148B061093}">
  <ds:schemaRefs>
    <ds:schemaRef ds:uri="http://schemas.microsoft.com/office/2006/metadata/properties"/>
    <ds:schemaRef ds:uri="http://schemas.microsoft.com/office/infopath/2007/PartnerControls"/>
    <ds:schemaRef ds:uri="ad8111e4-be74-4584-b85f-06e6f51ef220"/>
    <ds:schemaRef ds:uri="88955e85-2078-4749-8b7f-5c218a891dcb"/>
  </ds:schemaRefs>
</ds:datastoreItem>
</file>

<file path=docProps/app.xml><?xml version="1.0" encoding="utf-8"?>
<Properties xmlns="http://schemas.openxmlformats.org/officeDocument/2006/extended-properties" xmlns:vt="http://schemas.openxmlformats.org/officeDocument/2006/docPropsVTypes">
  <Template>Office Theme</Template>
  <TotalTime>19</TotalTime>
  <Words>1672</Words>
  <Application>Microsoft Office PowerPoint</Application>
  <PresentationFormat>Widescreen</PresentationFormat>
  <Paragraphs>144</Paragraphs>
  <Slides>7</Slides>
  <Notes>4</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7</vt:i4>
      </vt:variant>
    </vt:vector>
  </HeadingPairs>
  <TitlesOfParts>
    <vt:vector size="13" baseType="lpstr">
      <vt:lpstr>Arial</vt:lpstr>
      <vt:lpstr>Arial </vt:lpstr>
      <vt:lpstr>Calibri</vt:lpstr>
      <vt:lpstr>Calibri Light</vt:lpstr>
      <vt:lpstr>Times New Roman</vt:lpstr>
      <vt:lpstr>Office Theme</vt:lpstr>
      <vt:lpstr>NTT DOCOMO's views on 6G study </vt:lpstr>
      <vt:lpstr>Outline</vt:lpstr>
      <vt:lpstr>View on 6G SID Scope Content for Architecture requirements (1/4)</vt:lpstr>
      <vt:lpstr>View on 6G SID Scope Content for Architecture requirements (2/4)</vt:lpstr>
      <vt:lpstr>View on 6G SID Scope Content for Architecture requirements (3/4)</vt:lpstr>
      <vt:lpstr>View on 6G SID Scope Content for Architecture requirements (4/4)</vt:lpstr>
      <vt:lpstr>Summary</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DCM1</cp:lastModifiedBy>
  <cp:revision>664</cp:revision>
  <dcterms:created xsi:type="dcterms:W3CDTF">2010-02-05T13:52:04Z</dcterms:created>
  <dcterms:modified xsi:type="dcterms:W3CDTF">2025-03-28T11:05:02Z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0x010100276BB00055C1104EAD39324CCAC79946</vt:lpwstr>
  </property>
  <property fmtid="{D5CDD505-2E9C-101B-9397-08002B2CF9AE}" pid="3" name="MediaServiceImageTags">
    <vt:lpwstr/>
  </property>
</Properties>
</file>